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notesMasterIdLst>
    <p:notesMasterId r:id="rId46"/>
  </p:notesMasterIdLst>
  <p:sldIdLst>
    <p:sldId id="256" r:id="rId2"/>
    <p:sldId id="403" r:id="rId3"/>
    <p:sldId id="401" r:id="rId4"/>
    <p:sldId id="267" r:id="rId5"/>
    <p:sldId id="259" r:id="rId6"/>
    <p:sldId id="263" r:id="rId7"/>
    <p:sldId id="404" r:id="rId8"/>
    <p:sldId id="338" r:id="rId9"/>
    <p:sldId id="426" r:id="rId10"/>
    <p:sldId id="340" r:id="rId11"/>
    <p:sldId id="270" r:id="rId12"/>
    <p:sldId id="314" r:id="rId13"/>
    <p:sldId id="285" r:id="rId14"/>
    <p:sldId id="286" r:id="rId15"/>
    <p:sldId id="407" r:id="rId16"/>
    <p:sldId id="408" r:id="rId17"/>
    <p:sldId id="410" r:id="rId18"/>
    <p:sldId id="417" r:id="rId19"/>
    <p:sldId id="317" r:id="rId20"/>
    <p:sldId id="316" r:id="rId21"/>
    <p:sldId id="383" r:id="rId22"/>
    <p:sldId id="386" r:id="rId23"/>
    <p:sldId id="411" r:id="rId24"/>
    <p:sldId id="412" r:id="rId25"/>
    <p:sldId id="413" r:id="rId26"/>
    <p:sldId id="414" r:id="rId27"/>
    <p:sldId id="415" r:id="rId28"/>
    <p:sldId id="398" r:id="rId29"/>
    <p:sldId id="342" r:id="rId30"/>
    <p:sldId id="429" r:id="rId31"/>
    <p:sldId id="343" r:id="rId32"/>
    <p:sldId id="344" r:id="rId33"/>
    <p:sldId id="345" r:id="rId34"/>
    <p:sldId id="346" r:id="rId35"/>
    <p:sldId id="396" r:id="rId36"/>
    <p:sldId id="377" r:id="rId37"/>
    <p:sldId id="376" r:id="rId38"/>
    <p:sldId id="397" r:id="rId39"/>
    <p:sldId id="378" r:id="rId40"/>
    <p:sldId id="379" r:id="rId41"/>
    <p:sldId id="427" r:id="rId42"/>
    <p:sldId id="428" r:id="rId43"/>
    <p:sldId id="430" r:id="rId44"/>
    <p:sldId id="431" r:id="rId45"/>
  </p:sldIdLst>
  <p:sldSz cx="9144000" cy="6858000" type="screen4x3"/>
  <p:notesSz cx="6858000" cy="9144000"/>
  <p:custDataLst>
    <p:tags r:id="rId4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3300"/>
    <a:srgbClr val="FFE6CD"/>
    <a:srgbClr val="0033CC"/>
    <a:srgbClr val="FFE4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56" autoAdjust="0"/>
  </p:normalViewPr>
  <p:slideViewPr>
    <p:cSldViewPr>
      <p:cViewPr varScale="1">
        <p:scale>
          <a:sx n="69" d="100"/>
          <a:sy n="69" d="100"/>
        </p:scale>
        <p:origin x="-910" y="-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Perpetua" pitchFamily="18" charset="0"/>
              </a:defRPr>
            </a:lvl1pPr>
          </a:lstStyle>
          <a:p>
            <a:pPr>
              <a:defRPr/>
            </a:pPr>
            <a:endParaRPr lang="en-US"/>
          </a:p>
        </p:txBody>
      </p:sp>
      <p:sp>
        <p:nvSpPr>
          <p:cNvPr id="542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Perpetua" pitchFamily="18" charset="0"/>
              </a:defRPr>
            </a:lvl1pPr>
          </a:lstStyle>
          <a:p>
            <a:pPr>
              <a:defRPr/>
            </a:pPr>
            <a:fld id="{D865C193-14AE-497D-9BB5-FE2E1CF8D7A9}" type="datetimeFigureOut">
              <a:rPr lang="en-US"/>
              <a:pPr>
                <a:defRPr/>
              </a:pPr>
              <a:t>9/8/2018</a:t>
            </a:fld>
            <a:endParaRPr lang="en-US" dirty="0"/>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Perpetua" pitchFamily="18" charset="0"/>
              </a:defRPr>
            </a:lvl1pPr>
          </a:lstStyle>
          <a:p>
            <a:pPr>
              <a:defRPr/>
            </a:pPr>
            <a:endParaRPr 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Perpetua" pitchFamily="18" charset="0"/>
              </a:defRPr>
            </a:lvl1pPr>
          </a:lstStyle>
          <a:p>
            <a:pPr>
              <a:defRPr/>
            </a:pPr>
            <a:fld id="{AB2F0176-1C6B-441E-8763-ADFE1924AA19}" type="slidenum">
              <a:rPr lang="en-US"/>
              <a:pPr>
                <a:defRPr/>
              </a:pPr>
              <a:t>‹#›</a:t>
            </a:fld>
            <a:endParaRPr lang="en-US" dirty="0"/>
          </a:p>
        </p:txBody>
      </p:sp>
    </p:spTree>
    <p:extLst>
      <p:ext uri="{BB962C8B-B14F-4D97-AF65-F5344CB8AC3E}">
        <p14:creationId xmlns:p14="http://schemas.microsoft.com/office/powerpoint/2010/main" val="3071034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F422FFCB-DA51-4E87-8CA4-67D2BD4B8BFB}"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
        <p:nvSpPr>
          <p:cNvPr id="118788" name="Slide Number Placeholder 3"/>
          <p:cNvSpPr>
            <a:spLocks noGrp="1"/>
          </p:cNvSpPr>
          <p:nvPr>
            <p:ph type="sldNum" sz="quarter" idx="5"/>
          </p:nvPr>
        </p:nvSpPr>
        <p:spPr>
          <a:noFill/>
        </p:spPr>
        <p:txBody>
          <a:bodyPr/>
          <a:lstStyle/>
          <a:p>
            <a:fld id="{D730B102-8C5B-44C6-9BB3-8E83F5BDA7E9}"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endParaRPr lang="en-US" smtClean="0"/>
          </a:p>
        </p:txBody>
      </p:sp>
      <p:sp>
        <p:nvSpPr>
          <p:cNvPr id="119812" name="Slide Number Placeholder 3"/>
          <p:cNvSpPr>
            <a:spLocks noGrp="1"/>
          </p:cNvSpPr>
          <p:nvPr>
            <p:ph type="sldNum" sz="quarter" idx="5"/>
          </p:nvPr>
        </p:nvSpPr>
        <p:spPr>
          <a:noFill/>
        </p:spPr>
        <p:txBody>
          <a:bodyPr/>
          <a:lstStyle/>
          <a:p>
            <a:fld id="{5C013B6B-5BC3-44A7-AC36-71C8A93D947E}"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a:noFill/>
        </p:spPr>
        <p:txBody>
          <a:bodyPr/>
          <a:lstStyle/>
          <a:p>
            <a:fld id="{C248D990-52B7-4F45-98C3-615747ED9CEE}"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pPr eaLnBrk="1" hangingPunct="1"/>
            <a:r>
              <a:rPr lang="en-US" smtClean="0"/>
              <a:t>Go to ESV Reverse Interlinear at Joshua 5:13, search on TEXT form for “drawn”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pPr eaLnBrk="1" hangingPunct="1"/>
            <a:r>
              <a:rPr lang="en-US" smtClean="0"/>
              <a:t>Go to ESV Reverse Interlinear at Joshua 5:13, search on TEXT form for “drawn”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22884" name="Slide Number Placeholder 3"/>
          <p:cNvSpPr>
            <a:spLocks noGrp="1"/>
          </p:cNvSpPr>
          <p:nvPr>
            <p:ph type="sldNum" sz="quarter" idx="5"/>
          </p:nvPr>
        </p:nvSpPr>
        <p:spPr>
          <a:noFill/>
        </p:spPr>
        <p:txBody>
          <a:bodyPr/>
          <a:lstStyle/>
          <a:p>
            <a:fld id="{41E5DDE8-A0E7-490B-B633-DA50363C7D5A}"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24932" name="Slide Number Placeholder 3"/>
          <p:cNvSpPr>
            <a:spLocks noGrp="1"/>
          </p:cNvSpPr>
          <p:nvPr>
            <p:ph type="sldNum" sz="quarter" idx="5"/>
          </p:nvPr>
        </p:nvSpPr>
        <p:spPr>
          <a:noFill/>
        </p:spPr>
        <p:txBody>
          <a:bodyPr/>
          <a:lstStyle/>
          <a:p>
            <a:fld id="{8D7DED5B-48D2-42D4-B9A1-F83421B237EB}"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26980" name="Slide Number Placeholder 3"/>
          <p:cNvSpPr>
            <a:spLocks noGrp="1"/>
          </p:cNvSpPr>
          <p:nvPr>
            <p:ph type="sldNum" sz="quarter" idx="5"/>
          </p:nvPr>
        </p:nvSpPr>
        <p:spPr>
          <a:noFill/>
        </p:spPr>
        <p:txBody>
          <a:bodyPr/>
          <a:lstStyle/>
          <a:p>
            <a:fld id="{1DB62EFF-2E67-442C-AB7A-B6ADF0A882B8}"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pPr eaLnBrk="1" hangingPunct="1"/>
            <a:r>
              <a:rPr lang="en-US" smtClean="0"/>
              <a:t>Go to ESV Reverse Interlinear at Joshua 5:13, search on TEXT form for “drawn”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pPr eaLnBrk="1" hangingPunct="1"/>
            <a:r>
              <a:rPr lang="en-US" smtClean="0"/>
              <a:t>Go to ESV Reverse Interlinear at Joshua 5:13, search on TEXT form for “drawn”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6B98DDDA-298A-4B85-9D87-9FB0615AE51F}"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pPr eaLnBrk="1" hangingPunct="1"/>
            <a:r>
              <a:rPr lang="en-US" smtClean="0"/>
              <a:t>Go to ESV Reverse Interlinear at Joshua 5:13, search on TEXT form for “drawn”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0292" name="Slide Number Placeholder 3"/>
          <p:cNvSpPr>
            <a:spLocks noGrp="1"/>
          </p:cNvSpPr>
          <p:nvPr>
            <p:ph type="sldNum" sz="quarter" idx="5"/>
          </p:nvPr>
        </p:nvSpPr>
        <p:spPr>
          <a:noFill/>
        </p:spPr>
        <p:txBody>
          <a:bodyPr/>
          <a:lstStyle/>
          <a:p>
            <a:fld id="{E27F4480-B8EA-439F-A89F-B0FD8DFF98F7}"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1316" name="Slide Number Placeholder 3"/>
          <p:cNvSpPr>
            <a:spLocks noGrp="1"/>
          </p:cNvSpPr>
          <p:nvPr>
            <p:ph type="sldNum" sz="quarter" idx="5"/>
          </p:nvPr>
        </p:nvSpPr>
        <p:spPr>
          <a:noFill/>
        </p:spPr>
        <p:txBody>
          <a:bodyPr/>
          <a:lstStyle/>
          <a:p>
            <a:fld id="{D1F607D2-CFD8-4D7A-BEC3-C60E8752E7A7}"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endParaRPr lang="en-US" smtClean="0"/>
          </a:p>
        </p:txBody>
      </p:sp>
      <p:sp>
        <p:nvSpPr>
          <p:cNvPr id="120836" name="Slide Number Placeholder 3"/>
          <p:cNvSpPr>
            <a:spLocks noGrp="1"/>
          </p:cNvSpPr>
          <p:nvPr>
            <p:ph type="sldNum" sz="quarter" idx="5"/>
          </p:nvPr>
        </p:nvSpPr>
        <p:spPr>
          <a:noFill/>
        </p:spPr>
        <p:txBody>
          <a:bodyPr/>
          <a:lstStyle/>
          <a:p>
            <a:fld id="{89357137-0B39-4A1F-AB2E-1D0C21863E01}"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8594B7-2110-4729-9A43-644017CED5E1}"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AF7CC7-D108-4BE8-A122-D2D237C63ADA}"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96E8C7-4CB5-45CF-AA9D-5393B8262616}"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F95C2F-739C-412B-84DB-316D7AF4C780}"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p:spPr>
        <p:txBody>
          <a:bodyPr/>
          <a:lstStyle/>
          <a:p>
            <a:endParaRPr lang="en-US" smtClean="0"/>
          </a:p>
        </p:txBody>
      </p:sp>
      <p:sp>
        <p:nvSpPr>
          <p:cNvPr id="142340" name="Slide Number Placeholder 3"/>
          <p:cNvSpPr>
            <a:spLocks noGrp="1"/>
          </p:cNvSpPr>
          <p:nvPr>
            <p:ph type="sldNum" sz="quarter" idx="5"/>
          </p:nvPr>
        </p:nvSpPr>
        <p:spPr>
          <a:noFill/>
        </p:spPr>
        <p:txBody>
          <a:bodyPr/>
          <a:lstStyle/>
          <a:p>
            <a:fld id="{8F4798C9-39E2-4B8E-A8FE-6D7C0A9015E0}"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3364" name="Slide Number Placeholder 3"/>
          <p:cNvSpPr>
            <a:spLocks noGrp="1"/>
          </p:cNvSpPr>
          <p:nvPr>
            <p:ph type="sldNum" sz="quarter" idx="5"/>
          </p:nvPr>
        </p:nvSpPr>
        <p:spPr>
          <a:noFill/>
        </p:spPr>
        <p:txBody>
          <a:bodyPr/>
          <a:lstStyle/>
          <a:p>
            <a:fld id="{7B1F75B2-8FC9-4443-BC37-659C52889ACE}"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8090888F-1C84-40C4-8098-6FE9A87FEF59}"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3364" name="Slide Number Placeholder 3"/>
          <p:cNvSpPr>
            <a:spLocks noGrp="1"/>
          </p:cNvSpPr>
          <p:nvPr>
            <p:ph type="sldNum" sz="quarter" idx="5"/>
          </p:nvPr>
        </p:nvSpPr>
        <p:spPr>
          <a:noFill/>
        </p:spPr>
        <p:txBody>
          <a:bodyPr/>
          <a:lstStyle/>
          <a:p>
            <a:fld id="{7B1F75B2-8FC9-4443-BC37-659C52889ACE}"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4388" name="Slide Number Placeholder 3"/>
          <p:cNvSpPr>
            <a:spLocks noGrp="1"/>
          </p:cNvSpPr>
          <p:nvPr>
            <p:ph type="sldNum" sz="quarter" idx="5"/>
          </p:nvPr>
        </p:nvSpPr>
        <p:spPr>
          <a:noFill/>
        </p:spPr>
        <p:txBody>
          <a:bodyPr/>
          <a:lstStyle/>
          <a:p>
            <a:fld id="{06FDB685-82D6-41C9-BE85-F250E87C9721}"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5412" name="Slide Number Placeholder 3"/>
          <p:cNvSpPr>
            <a:spLocks noGrp="1"/>
          </p:cNvSpPr>
          <p:nvPr>
            <p:ph type="sldNum" sz="quarter" idx="5"/>
          </p:nvPr>
        </p:nvSpPr>
        <p:spPr>
          <a:noFill/>
        </p:spPr>
        <p:txBody>
          <a:bodyPr/>
          <a:lstStyle/>
          <a:p>
            <a:fld id="{0C603F53-BEA1-4DBA-BD0B-2F4F2CEC06C7}"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6436" name="Slide Number Placeholder 3"/>
          <p:cNvSpPr>
            <a:spLocks noGrp="1"/>
          </p:cNvSpPr>
          <p:nvPr>
            <p:ph type="sldNum" sz="quarter" idx="5"/>
          </p:nvPr>
        </p:nvSpPr>
        <p:spPr>
          <a:noFill/>
        </p:spPr>
        <p:txBody>
          <a:bodyPr/>
          <a:lstStyle/>
          <a:p>
            <a:fld id="{9BC29352-D4CE-4BCC-8981-2C85059FA7E5}"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47460" name="Slide Number Placeholder 3"/>
          <p:cNvSpPr>
            <a:spLocks noGrp="1"/>
          </p:cNvSpPr>
          <p:nvPr>
            <p:ph type="sldNum" sz="quarter" idx="5"/>
          </p:nvPr>
        </p:nvSpPr>
        <p:spPr>
          <a:noFill/>
        </p:spPr>
        <p:txBody>
          <a:bodyPr/>
          <a:lstStyle/>
          <a:p>
            <a:fld id="{51D96E8E-A522-4B36-9586-6CC018FB7661}"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p:spPr>
        <p:txBody>
          <a:bodyPr/>
          <a:lstStyle/>
          <a:p>
            <a:endParaRPr lang="en-US" smtClean="0"/>
          </a:p>
        </p:txBody>
      </p:sp>
      <p:sp>
        <p:nvSpPr>
          <p:cNvPr id="154628" name="Slide Number Placeholder 3"/>
          <p:cNvSpPr>
            <a:spLocks noGrp="1"/>
          </p:cNvSpPr>
          <p:nvPr>
            <p:ph type="sldNum" sz="quarter" idx="5"/>
          </p:nvPr>
        </p:nvSpPr>
        <p:spPr>
          <a:noFill/>
        </p:spPr>
        <p:txBody>
          <a:bodyPr/>
          <a:lstStyle/>
          <a:p>
            <a:fld id="{9E8BDE27-2DE2-4F7D-B21C-E50F134A4ED8}"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55652" name="Slide Number Placeholder 3"/>
          <p:cNvSpPr>
            <a:spLocks noGrp="1"/>
          </p:cNvSpPr>
          <p:nvPr>
            <p:ph type="sldNum" sz="quarter" idx="5"/>
          </p:nvPr>
        </p:nvSpPr>
        <p:spPr>
          <a:noFill/>
        </p:spPr>
        <p:txBody>
          <a:bodyPr/>
          <a:lstStyle/>
          <a:p>
            <a:fld id="{E051967A-BFEC-41D5-92B5-8C0DF6C040EE}"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56676" name="Slide Number Placeholder 3"/>
          <p:cNvSpPr>
            <a:spLocks noGrp="1"/>
          </p:cNvSpPr>
          <p:nvPr>
            <p:ph type="sldNum" sz="quarter" idx="5"/>
          </p:nvPr>
        </p:nvSpPr>
        <p:spPr>
          <a:noFill/>
        </p:spPr>
        <p:txBody>
          <a:bodyPr/>
          <a:lstStyle/>
          <a:p>
            <a:fld id="{DF087E3D-3774-468C-9DE9-E600FFCC8AA3}"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57700" name="Slide Number Placeholder 3"/>
          <p:cNvSpPr>
            <a:spLocks noGrp="1"/>
          </p:cNvSpPr>
          <p:nvPr>
            <p:ph type="sldNum" sz="quarter" idx="5"/>
          </p:nvPr>
        </p:nvSpPr>
        <p:spPr>
          <a:noFill/>
        </p:spPr>
        <p:txBody>
          <a:bodyPr/>
          <a:lstStyle/>
          <a:p>
            <a:fld id="{46327847-2160-48CB-8CB8-8771263CE356}"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58724" name="Slide Number Placeholder 3"/>
          <p:cNvSpPr>
            <a:spLocks noGrp="1"/>
          </p:cNvSpPr>
          <p:nvPr>
            <p:ph type="sldNum" sz="quarter" idx="5"/>
          </p:nvPr>
        </p:nvSpPr>
        <p:spPr>
          <a:noFill/>
        </p:spPr>
        <p:txBody>
          <a:bodyPr/>
          <a:lstStyle/>
          <a:p>
            <a:fld id="{E4096687-0E3C-492B-8585-022A363BE350}"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80E5C388-7D71-4F49-99EE-C2D355BB3DD5}"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59748" name="Slide Number Placeholder 3"/>
          <p:cNvSpPr>
            <a:spLocks noGrp="1"/>
          </p:cNvSpPr>
          <p:nvPr>
            <p:ph type="sldNum" sz="quarter" idx="5"/>
          </p:nvPr>
        </p:nvSpPr>
        <p:spPr>
          <a:noFill/>
        </p:spPr>
        <p:txBody>
          <a:bodyPr/>
          <a:lstStyle/>
          <a:p>
            <a:fld id="{C9946B9F-3DAF-4B67-9E91-5E98BF3EE91E}"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p:spPr>
        <p:txBody>
          <a:bodyPr/>
          <a:lstStyle/>
          <a:p>
            <a:endParaRPr lang="en-US" smtClean="0"/>
          </a:p>
        </p:txBody>
      </p:sp>
      <p:sp>
        <p:nvSpPr>
          <p:cNvPr id="154628" name="Slide Number Placeholder 3"/>
          <p:cNvSpPr>
            <a:spLocks noGrp="1"/>
          </p:cNvSpPr>
          <p:nvPr>
            <p:ph type="sldNum" sz="quarter" idx="5"/>
          </p:nvPr>
        </p:nvSpPr>
        <p:spPr>
          <a:noFill/>
        </p:spPr>
        <p:txBody>
          <a:bodyPr/>
          <a:lstStyle/>
          <a:p>
            <a:fld id="{9E8BDE27-2DE2-4F7D-B21C-E50F134A4ED8}"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B2F0176-1C6B-441E-8763-ADFE1924AA19}"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2688AD79-793A-4A93-9643-6251EDD42EE1}" type="slidenum">
              <a:rPr lang="en-US" altLang="en-US" smtClean="0">
                <a:latin typeface="Calibri" pitchFamily="34" charset="0"/>
                <a:cs typeface="Tahoma" pitchFamily="34" charset="0"/>
              </a:rPr>
              <a:pPr eaLnBrk="1" fontAlgn="base" hangingPunct="1">
                <a:spcBef>
                  <a:spcPct val="0"/>
                </a:spcBef>
                <a:spcAft>
                  <a:spcPct val="0"/>
                </a:spcAft>
              </a:pPr>
              <a:t>43</a:t>
            </a:fld>
            <a:endParaRPr lang="en-US" altLang="en-US" smtClean="0">
              <a:latin typeface="Calibri" pitchFamily="34" charset="0"/>
              <a:cs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6B98DDDA-298A-4B85-9D87-9FB0615AE51F}"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5A823F4A-7C37-4C01-9053-BCA47076574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670D2C87-E455-49F0-8FDA-9F326F49E50A}"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noFill/>
        </p:spPr>
        <p:txBody>
          <a:bodyPr/>
          <a:lstStyle/>
          <a:p>
            <a:fld id="{8046F667-3800-401C-98EC-606C92F0EB9E}"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noFill/>
        </p:spPr>
        <p:txBody>
          <a:bodyPr/>
          <a:lstStyle/>
          <a:p>
            <a:fld id="{8046F667-3800-401C-98EC-606C92F0EB9E}"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63609B66-875C-4142-886E-BBDDC11DD7C4}" type="datetimeFigureOut">
              <a:rPr lang="en-US" smtClean="0"/>
              <a:pPr>
                <a:defRPr/>
              </a:pPr>
              <a:t>9/8/2018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A9BAD5E-CC83-411B-B6E0-A4BEC2E05AD4}"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85B393C-18BC-4747-8185-2D5BA852D1FC}" type="datetimeFigureOut">
              <a:rPr lang="en-US" smtClean="0"/>
              <a:pPr>
                <a:defRPr/>
              </a:pPr>
              <a:t>9/8/2018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35CFF0-F7CF-4E79-AB4F-D59A372980DE}"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02A6E3AD-7E87-4FF9-9E2A-E1EACFEC6083}" type="datetimeFigureOut">
              <a:rPr lang="en-US" smtClean="0"/>
              <a:pPr>
                <a:defRPr/>
              </a:pPr>
              <a:t>9/8/2018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0B0D968-EC9D-42FC-80A7-55FAFE334FC9}"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793E0FE-3531-44F1-ADAE-F5DF0DE3D095}" type="datetimeFigureOut">
              <a:rPr lang="en-US" smtClean="0"/>
              <a:pPr>
                <a:defRPr/>
              </a:pPr>
              <a:t>9/8/2018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643AFD-A360-4FE8-A9DA-D819CC8199F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4A42FC4-AAE3-4B70-B1E2-C3353A9C7EFC}" type="datetimeFigureOut">
              <a:rPr lang="en-US" smtClean="0"/>
              <a:pPr>
                <a:defRPr/>
              </a:pPr>
              <a:t>9/8/2018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E0DF536-BA93-45C6-970C-7353FCA71A3B}"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076372F9-8E61-4A43-99E0-69AB6FA944FC}" type="datetimeFigureOut">
              <a:rPr lang="en-US" smtClean="0"/>
              <a:pPr>
                <a:defRPr/>
              </a:pPr>
              <a:t>9/8/2018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BD3BC68-775D-44C7-AD9E-A5E7105E94F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CB68AD21-5500-4724-A00B-AE8881B88773}" type="datetimeFigureOut">
              <a:rPr lang="en-US" smtClean="0"/>
              <a:pPr>
                <a:defRPr/>
              </a:pPr>
              <a:t>9/8/2018</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173E19C-941C-4A81-B39E-38524DB1D8E2}"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4AA431B-8705-4F29-AC3E-573892D673E9}" type="datetimeFigureOut">
              <a:rPr lang="en-US" smtClean="0"/>
              <a:pPr>
                <a:defRPr/>
              </a:pPr>
              <a:t>9/8/2018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0EF6291-B1D7-4A98-A87E-FB8DC42512B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3FCA515-8885-4B77-8A13-95A795EC8033}" type="datetimeFigureOut">
              <a:rPr lang="en-US" smtClean="0"/>
              <a:pPr>
                <a:defRPr/>
              </a:pPr>
              <a:t>9/8/2018</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2FE6D22-9006-47E5-AA36-B3B6F5CB7785}"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D64CEB7-D105-4FC8-9D36-5CC1A170D201}" type="datetimeFigureOut">
              <a:rPr lang="en-US" smtClean="0"/>
              <a:pPr>
                <a:defRPr/>
              </a:pPr>
              <a:t>9/8/2018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118E29B-7D9F-4838-A915-D4E9E99A982D}"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1F00493-A448-4B47-BC08-605F76E46367}" type="datetimeFigureOut">
              <a:rPr lang="en-US" smtClean="0"/>
              <a:pPr>
                <a:defRPr/>
              </a:pPr>
              <a:t>9/8/2018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BE2BA73-9EE1-4C21-AB48-1EB132FDEDFC}"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0B3EA0DD-9299-4EE1-8D80-A3FE04D74111}" type="datetimeFigureOut">
              <a:rPr lang="en-US" smtClean="0"/>
              <a:pPr>
                <a:defRPr/>
              </a:pPr>
              <a:t>9/8/2018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72976EB5-795B-4111-A077-81410395535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533400" y="685800"/>
            <a:ext cx="7772400" cy="2286000"/>
          </a:xfrm>
        </p:spPr>
        <p:txBody>
          <a:bodyPr>
            <a:normAutofit/>
          </a:bodyPr>
          <a:lstStyle/>
          <a:p>
            <a:pPr algn="ctr" fontAlgn="auto">
              <a:spcAft>
                <a:spcPts val="0"/>
              </a:spcAft>
              <a:defRPr/>
            </a:pPr>
            <a:r>
              <a:rPr lang="en-US" dirty="0" smtClean="0"/>
              <a:t>God as man in the </a:t>
            </a:r>
            <a:br>
              <a:rPr lang="en-US" dirty="0" smtClean="0"/>
            </a:br>
            <a:r>
              <a:rPr lang="en-US" dirty="0" smtClean="0"/>
              <a:t>Old Testament</a:t>
            </a:r>
            <a:r>
              <a:rPr dirty="0" smtClean="0"/>
              <a:t/>
            </a:r>
            <a:br>
              <a:rPr dirty="0" smtClean="0"/>
            </a:br>
            <a:endParaRPr sz="2000" dirty="0" smtClean="0">
              <a:solidFill>
                <a:schemeClr val="tx1"/>
              </a:solidFill>
              <a:effectLst/>
            </a:endParaRPr>
          </a:p>
        </p:txBody>
      </p:sp>
      <p:sp>
        <p:nvSpPr>
          <p:cNvPr id="6146" name="Subtitle 2"/>
          <p:cNvSpPr>
            <a:spLocks noGrp="1"/>
          </p:cNvSpPr>
          <p:nvPr>
            <p:ph type="subTitle" idx="1"/>
          </p:nvPr>
        </p:nvSpPr>
        <p:spPr/>
        <p:txBody>
          <a:bodyPr>
            <a:normAutofit/>
          </a:bodyPr>
          <a:lstStyle/>
          <a:p>
            <a:pPr fontAlgn="auto">
              <a:spcAft>
                <a:spcPts val="0"/>
              </a:spcAft>
              <a:buFont typeface="Wingdings 2"/>
              <a:buNone/>
              <a:defRPr/>
            </a:pPr>
            <a:r>
              <a:rPr lang="en-US" smtClean="0"/>
              <a:t> </a:t>
            </a:r>
          </a:p>
        </p:txBody>
      </p:sp>
      <p:sp>
        <p:nvSpPr>
          <p:cNvPr id="6" name="Text Box 6"/>
          <p:cNvSpPr txBox="1">
            <a:spLocks noChangeArrowheads="1"/>
          </p:cNvSpPr>
          <p:nvPr/>
        </p:nvSpPr>
        <p:spPr bwMode="auto">
          <a:xfrm>
            <a:off x="609600" y="3962400"/>
            <a:ext cx="7924800" cy="1384995"/>
          </a:xfrm>
          <a:prstGeom prst="rect">
            <a:avLst/>
          </a:prstGeom>
          <a:noFill/>
          <a:ln w="9525">
            <a:noFill/>
            <a:miter lim="800000"/>
            <a:headEnd/>
            <a:tailEnd/>
          </a:ln>
        </p:spPr>
        <p:txBody>
          <a:bodyPr wrap="square">
            <a:spAutoFit/>
          </a:bodyPr>
          <a:lstStyle/>
          <a:p>
            <a:r>
              <a:rPr lang="en-US" sz="2800" b="1" dirty="0">
                <a:latin typeface="Corbel" panose="020B0503020204020204" pitchFamily="34" charset="0"/>
              </a:rPr>
              <a:t>Then Moses and Aaron, </a:t>
            </a:r>
            <a:r>
              <a:rPr lang="en-US" sz="2800" b="1" dirty="0" err="1">
                <a:latin typeface="Corbel" panose="020B0503020204020204" pitchFamily="34" charset="0"/>
              </a:rPr>
              <a:t>Nadab</a:t>
            </a:r>
            <a:r>
              <a:rPr lang="en-US" sz="2800" b="1" dirty="0">
                <a:latin typeface="Corbel" panose="020B0503020204020204" pitchFamily="34" charset="0"/>
              </a:rPr>
              <a:t>, and </a:t>
            </a:r>
            <a:r>
              <a:rPr lang="en-US" sz="2800" b="1" dirty="0" err="1">
                <a:latin typeface="Corbel" panose="020B0503020204020204" pitchFamily="34" charset="0"/>
              </a:rPr>
              <a:t>Abihu</a:t>
            </a:r>
            <a:r>
              <a:rPr lang="en-US" sz="2800" b="1" dirty="0">
                <a:latin typeface="Corbel" panose="020B0503020204020204" pitchFamily="34" charset="0"/>
              </a:rPr>
              <a:t>, and seventy of the elders of Israel went up, </a:t>
            </a:r>
            <a:r>
              <a:rPr lang="en-US" sz="2800" b="1" dirty="0" smtClean="0">
                <a:solidFill>
                  <a:schemeClr val="accent1">
                    <a:lumMod val="75000"/>
                  </a:schemeClr>
                </a:solidFill>
                <a:latin typeface="Corbel" panose="020B0503020204020204" pitchFamily="34" charset="0"/>
              </a:rPr>
              <a:t>and </a:t>
            </a:r>
            <a:r>
              <a:rPr lang="en-US" sz="2800" b="1" dirty="0">
                <a:solidFill>
                  <a:schemeClr val="accent1">
                    <a:lumMod val="75000"/>
                  </a:schemeClr>
                </a:solidFill>
                <a:latin typeface="Corbel" panose="020B0503020204020204" pitchFamily="34" charset="0"/>
              </a:rPr>
              <a:t>they saw the God of </a:t>
            </a:r>
            <a:r>
              <a:rPr lang="en-US" sz="2800" b="1" dirty="0" smtClean="0">
                <a:solidFill>
                  <a:schemeClr val="accent1">
                    <a:lumMod val="75000"/>
                  </a:schemeClr>
                </a:solidFill>
                <a:latin typeface="Corbel" panose="020B0503020204020204" pitchFamily="34" charset="0"/>
              </a:rPr>
              <a:t>Israel</a:t>
            </a:r>
            <a:r>
              <a:rPr lang="en-US" sz="2800" b="1" dirty="0" smtClean="0">
                <a:latin typeface="Corbel" panose="020B0503020204020204" pitchFamily="34" charset="0"/>
              </a:rPr>
              <a:t> . . . (</a:t>
            </a:r>
            <a:r>
              <a:rPr lang="en-US" sz="2800" b="1" dirty="0" err="1" smtClean="0">
                <a:latin typeface="Corbel" panose="020B0503020204020204" pitchFamily="34" charset="0"/>
              </a:rPr>
              <a:t>Exod</a:t>
            </a:r>
            <a:r>
              <a:rPr lang="en-US" sz="2800" b="1" dirty="0" smtClean="0">
                <a:latin typeface="Corbel" panose="020B0503020204020204" pitchFamily="34" charset="0"/>
              </a:rPr>
              <a:t> 24:9-10a)</a:t>
            </a:r>
            <a:endParaRPr lang="en-US" sz="2800" b="1" dirty="0">
              <a:latin typeface="Corbel" panose="020B0503020204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026"/>
          <p:cNvSpPr txBox="1">
            <a:spLocks noChangeArrowheads="1"/>
          </p:cNvSpPr>
          <p:nvPr/>
        </p:nvSpPr>
        <p:spPr bwMode="auto">
          <a:xfrm>
            <a:off x="609600" y="457200"/>
            <a:ext cx="7848600" cy="5878532"/>
          </a:xfrm>
          <a:prstGeom prst="rect">
            <a:avLst/>
          </a:prstGeom>
          <a:noFill/>
          <a:ln w="9525">
            <a:noFill/>
            <a:miter lim="800000"/>
            <a:headEnd/>
            <a:tailEnd/>
          </a:ln>
        </p:spPr>
        <p:txBody>
          <a:bodyPr wrap="square">
            <a:spAutoFit/>
          </a:bodyPr>
          <a:lstStyle/>
          <a:p>
            <a:pPr>
              <a:spcBef>
                <a:spcPct val="50000"/>
              </a:spcBef>
              <a:defRPr/>
            </a:pPr>
            <a:r>
              <a:rPr lang="en-US" sz="3600" b="1" dirty="0" smtClean="0">
                <a:latin typeface="Corbel" pitchFamily="34" charset="0"/>
              </a:rPr>
              <a:t>Segal: </a:t>
            </a:r>
            <a:endParaRPr lang="en-US" sz="3600" b="1" dirty="0">
              <a:latin typeface="Corbel" pitchFamily="34" charset="0"/>
            </a:endParaRPr>
          </a:p>
          <a:p>
            <a:pPr marL="285750" indent="-285750">
              <a:spcBef>
                <a:spcPct val="50000"/>
              </a:spcBef>
              <a:defRPr/>
            </a:pPr>
            <a:r>
              <a:rPr lang="en-US" sz="4000" b="1" dirty="0">
                <a:latin typeface="Corbel" pitchFamily="34" charset="0"/>
              </a:rPr>
              <a:t>  </a:t>
            </a:r>
            <a:r>
              <a:rPr lang="en-US" sz="4000" b="1" dirty="0" smtClean="0">
                <a:latin typeface="Corbel" pitchFamily="34" charset="0"/>
              </a:rPr>
              <a:t>“[Daniel 7] </a:t>
            </a:r>
            <a:r>
              <a:rPr lang="en-US" sz="4000" b="1" dirty="0" smtClean="0">
                <a:solidFill>
                  <a:srgbClr val="0070C0"/>
                </a:solidFill>
                <a:latin typeface="Corbel" pitchFamily="34" charset="0"/>
              </a:rPr>
              <a:t> </a:t>
            </a:r>
            <a:r>
              <a:rPr lang="en-US" sz="4000" b="1" dirty="0">
                <a:solidFill>
                  <a:schemeClr val="accent1">
                    <a:lumMod val="75000"/>
                  </a:schemeClr>
                </a:solidFill>
                <a:latin typeface="Corbel" pitchFamily="34" charset="0"/>
              </a:rPr>
              <a:t>may easily be describing two separate, divine figures</a:t>
            </a:r>
            <a:r>
              <a:rPr lang="en-US" sz="4000" b="1" dirty="0">
                <a:latin typeface="Corbel" pitchFamily="34" charset="0"/>
              </a:rPr>
              <a:t>. More than one throne is revealed and scripture describes two divine figures to fill them.” </a:t>
            </a:r>
            <a:endParaRPr lang="en-US" sz="4000" b="1" dirty="0" smtClean="0">
              <a:latin typeface="Corbel" pitchFamily="34" charset="0"/>
            </a:endParaRPr>
          </a:p>
          <a:p>
            <a:pPr marL="1028700" lvl="1" indent="-571500">
              <a:spcBef>
                <a:spcPct val="50000"/>
              </a:spcBef>
              <a:buFont typeface="Arial" panose="020B0604020202020204" pitchFamily="34" charset="0"/>
              <a:buChar char="•"/>
              <a:defRPr/>
            </a:pPr>
            <a:r>
              <a:rPr lang="en-US" sz="4000" b="1" dirty="0" smtClean="0">
                <a:latin typeface="Corbel" pitchFamily="34" charset="0"/>
              </a:rPr>
              <a:t>Not only 2 thrones</a:t>
            </a:r>
          </a:p>
          <a:p>
            <a:pPr marL="1028700" lvl="1" indent="-571500">
              <a:spcBef>
                <a:spcPct val="50000"/>
              </a:spcBef>
              <a:buFont typeface="Arial" panose="020B0604020202020204" pitchFamily="34" charset="0"/>
              <a:buChar char="•"/>
              <a:defRPr/>
            </a:pPr>
            <a:r>
              <a:rPr lang="en-US" sz="4000" b="1" dirty="0" smtClean="0">
                <a:latin typeface="Corbel" pitchFamily="34" charset="0"/>
              </a:rPr>
              <a:t>COURT was seated</a:t>
            </a:r>
            <a:endParaRPr lang="en-US" sz="4000" b="1"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itle 1"/>
          <p:cNvSpPr>
            <a:spLocks noGrp="1"/>
          </p:cNvSpPr>
          <p:nvPr>
            <p:ph type="ctrTitle"/>
          </p:nvPr>
        </p:nvSpPr>
        <p:spPr>
          <a:xfrm>
            <a:off x="685800" y="1371600"/>
            <a:ext cx="7772400" cy="1828800"/>
          </a:xfrm>
        </p:spPr>
        <p:txBody>
          <a:bodyPr>
            <a:normAutofit/>
          </a:bodyPr>
          <a:lstStyle/>
          <a:p>
            <a:pPr fontAlgn="auto">
              <a:spcAft>
                <a:spcPts val="0"/>
              </a:spcAft>
              <a:defRPr/>
            </a:pPr>
            <a:r>
              <a:rPr lang="en-US" dirty="0" smtClean="0">
                <a:solidFill>
                  <a:schemeClr val="tx1"/>
                </a:solidFill>
              </a:rPr>
              <a:t>Israel’s TWO </a:t>
            </a:r>
            <a:r>
              <a:rPr lang="en-US" dirty="0" err="1" smtClean="0">
                <a:solidFill>
                  <a:schemeClr val="tx1"/>
                </a:solidFill>
              </a:rPr>
              <a:t>Yahwehs</a:t>
            </a:r>
            <a:endParaRPr dirty="0" smtClean="0">
              <a:solidFill>
                <a:schemeClr val="tx1"/>
              </a:solidFill>
            </a:endParaRPr>
          </a:p>
        </p:txBody>
      </p:sp>
      <p:sp>
        <p:nvSpPr>
          <p:cNvPr id="40962" name="Subtitle 2"/>
          <p:cNvSpPr>
            <a:spLocks noGrp="1"/>
          </p:cNvSpPr>
          <p:nvPr>
            <p:ph type="subTitle" idx="1"/>
          </p:nvPr>
        </p:nvSpPr>
        <p:spPr/>
        <p:txBody>
          <a:bodyPr>
            <a:normAutofit/>
          </a:bodyPr>
          <a:lstStyle/>
          <a:p>
            <a:pPr fontAlgn="auto">
              <a:spcAft>
                <a:spcPts val="0"/>
              </a:spcAft>
              <a:buFont typeface="Wingdings 2"/>
              <a:buNone/>
              <a:defRPr/>
            </a:pPr>
            <a:r>
              <a:rPr lang="en-US" smtClean="0"/>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Title 1"/>
          <p:cNvSpPr>
            <a:spLocks noGrp="1"/>
          </p:cNvSpPr>
          <p:nvPr>
            <p:ph type="ctrTitle"/>
          </p:nvPr>
        </p:nvSpPr>
        <p:spPr>
          <a:xfrm>
            <a:off x="685800" y="1600200"/>
            <a:ext cx="7772400" cy="1828800"/>
          </a:xfrm>
        </p:spPr>
        <p:txBody>
          <a:bodyPr anchor="ctr"/>
          <a:lstStyle/>
          <a:p>
            <a:pPr fontAlgn="auto">
              <a:spcAft>
                <a:spcPts val="0"/>
              </a:spcAft>
              <a:defRPr/>
            </a:pPr>
            <a:r>
              <a:rPr lang="en-US" sz="5400" dirty="0" smtClean="0">
                <a:solidFill>
                  <a:schemeClr val="tx1"/>
                </a:solidFill>
              </a:rPr>
              <a:t>The ANGEL </a:t>
            </a:r>
            <a:br>
              <a:rPr lang="en-US" sz="5400" dirty="0" smtClean="0">
                <a:solidFill>
                  <a:schemeClr val="tx1"/>
                </a:solidFill>
              </a:rPr>
            </a:br>
            <a:r>
              <a:rPr lang="en-US" sz="5400" dirty="0" smtClean="0">
                <a:solidFill>
                  <a:schemeClr val="tx1"/>
                </a:solidFill>
              </a:rPr>
              <a:t>&amp; The NAME</a:t>
            </a:r>
          </a:p>
        </p:txBody>
      </p:sp>
      <p:sp>
        <p:nvSpPr>
          <p:cNvPr id="50179" name="Subtitle 2"/>
          <p:cNvSpPr>
            <a:spLocks noGrp="1"/>
          </p:cNvSpPr>
          <p:nvPr>
            <p:ph type="subTitle" idx="1"/>
          </p:nvPr>
        </p:nvSpPr>
        <p:spPr/>
        <p:txBody>
          <a:bodyPr/>
          <a:lstStyle/>
          <a:p>
            <a:pPr marL="0" algn="ctr">
              <a:spcBef>
                <a:spcPct val="0"/>
              </a:spcBef>
            </a:pPr>
            <a:r>
              <a:rPr lang="en-US" smtClean="0">
                <a:solidFill>
                  <a:schemeClr val="tx2"/>
                </a:solidFill>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026"/>
          <p:cNvSpPr txBox="1">
            <a:spLocks noChangeArrowheads="1"/>
          </p:cNvSpPr>
          <p:nvPr/>
        </p:nvSpPr>
        <p:spPr bwMode="auto">
          <a:xfrm>
            <a:off x="1066800" y="2286000"/>
            <a:ext cx="7162800" cy="366713"/>
          </a:xfrm>
          <a:prstGeom prst="rect">
            <a:avLst/>
          </a:prstGeom>
          <a:noFill/>
          <a:ln w="9525">
            <a:noFill/>
            <a:miter lim="800000"/>
            <a:headEnd/>
            <a:tailEnd/>
          </a:ln>
        </p:spPr>
        <p:txBody>
          <a:bodyPr>
            <a:spAutoFit/>
          </a:bodyPr>
          <a:lstStyle/>
          <a:p>
            <a:pPr marL="342900" indent="-342900"/>
            <a:endParaRPr lang="en-US">
              <a:latin typeface="Corbel" pitchFamily="34" charset="0"/>
            </a:endParaRPr>
          </a:p>
        </p:txBody>
      </p:sp>
      <p:sp>
        <p:nvSpPr>
          <p:cNvPr id="51203" name="Text Box 1026"/>
          <p:cNvSpPr txBox="1">
            <a:spLocks noChangeArrowheads="1"/>
          </p:cNvSpPr>
          <p:nvPr/>
        </p:nvSpPr>
        <p:spPr bwMode="auto">
          <a:xfrm>
            <a:off x="914400" y="15240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1204" name="Text Box 1026"/>
          <p:cNvSpPr txBox="1">
            <a:spLocks noChangeArrowheads="1"/>
          </p:cNvSpPr>
          <p:nvPr/>
        </p:nvSpPr>
        <p:spPr bwMode="auto">
          <a:xfrm>
            <a:off x="914400" y="39624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1205" name="Text Box 1026"/>
          <p:cNvSpPr txBox="1">
            <a:spLocks noChangeArrowheads="1"/>
          </p:cNvSpPr>
          <p:nvPr/>
        </p:nvSpPr>
        <p:spPr bwMode="auto">
          <a:xfrm>
            <a:off x="607646" y="419100"/>
            <a:ext cx="7924800" cy="6309420"/>
          </a:xfrm>
          <a:prstGeom prst="rect">
            <a:avLst/>
          </a:prstGeom>
          <a:noFill/>
          <a:ln w="9525">
            <a:noFill/>
            <a:miter lim="800000"/>
            <a:headEnd/>
            <a:tailEnd/>
          </a:ln>
        </p:spPr>
        <p:txBody>
          <a:bodyPr>
            <a:spAutoFit/>
          </a:bodyPr>
          <a:lstStyle/>
          <a:p>
            <a:pPr algn="ctr"/>
            <a:r>
              <a:rPr lang="en-US" sz="4400" b="1" u="sng" dirty="0">
                <a:latin typeface="Corbel" pitchFamily="34" charset="0"/>
              </a:rPr>
              <a:t>Exodus 3</a:t>
            </a:r>
          </a:p>
          <a:p>
            <a:r>
              <a:rPr lang="en-US" sz="3600" dirty="0" smtClean="0">
                <a:latin typeface="Corbel" pitchFamily="34" charset="0"/>
              </a:rPr>
              <a:t>1 </a:t>
            </a:r>
            <a:r>
              <a:rPr lang="en-US" sz="3600" dirty="0">
                <a:latin typeface="Corbel" pitchFamily="34" charset="0"/>
              </a:rPr>
              <a:t>Now Moses, tending the flock of his father-in-law Jethro, the priest of Midian, drove the flock into the wilderness, and came to </a:t>
            </a:r>
            <a:r>
              <a:rPr lang="en-US" sz="3600" dirty="0" err="1">
                <a:latin typeface="Corbel" pitchFamily="34" charset="0"/>
              </a:rPr>
              <a:t>Horeb</a:t>
            </a:r>
            <a:r>
              <a:rPr lang="en-US" sz="3600" dirty="0">
                <a:latin typeface="Corbel" pitchFamily="34" charset="0"/>
              </a:rPr>
              <a:t>, the mountain of God. ﻿2 ﻿</a:t>
            </a:r>
            <a:r>
              <a:rPr lang="en-US" sz="3600" b="1" dirty="0">
                <a:solidFill>
                  <a:schemeClr val="accent1">
                    <a:lumMod val="75000"/>
                  </a:schemeClr>
                </a:solidFill>
                <a:latin typeface="Corbel" pitchFamily="34" charset="0"/>
              </a:rPr>
              <a:t>An angel of YHWH appeared </a:t>
            </a:r>
            <a:r>
              <a:rPr lang="en-US" sz="3600" b="1" dirty="0">
                <a:latin typeface="Corbel" pitchFamily="34" charset="0"/>
              </a:rPr>
              <a:t>to him in a blazing fire out of a bush</a:t>
            </a:r>
            <a:r>
              <a:rPr lang="en-US" sz="3600" dirty="0">
                <a:latin typeface="Corbel" pitchFamily="34" charset="0"/>
              </a:rPr>
              <a:t>. </a:t>
            </a:r>
            <a:r>
              <a:rPr lang="en-US" sz="3600" dirty="0" smtClean="0">
                <a:latin typeface="Corbel" pitchFamily="34" charset="0"/>
              </a:rPr>
              <a:t>. . . </a:t>
            </a:r>
            <a:r>
              <a:rPr lang="en-US" sz="3600" dirty="0">
                <a:latin typeface="Corbel" pitchFamily="34" charset="0"/>
              </a:rPr>
              <a:t>﻿4﻿ </a:t>
            </a:r>
            <a:r>
              <a:rPr lang="en-US" sz="3600" b="1" dirty="0">
                <a:solidFill>
                  <a:schemeClr val="accent1">
                    <a:lumMod val="75000"/>
                  </a:schemeClr>
                </a:solidFill>
                <a:latin typeface="Corbel" pitchFamily="34" charset="0"/>
              </a:rPr>
              <a:t>When YHWH saw </a:t>
            </a:r>
            <a:r>
              <a:rPr lang="en-US" sz="3600" dirty="0">
                <a:latin typeface="Corbel" pitchFamily="34" charset="0"/>
              </a:rPr>
              <a:t>that he had turned aside to look, God called to him out of the bush: “Moses! Moses!” He answered, “Here I am.”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026"/>
          <p:cNvSpPr txBox="1">
            <a:spLocks noChangeArrowheads="1"/>
          </p:cNvSpPr>
          <p:nvPr/>
        </p:nvSpPr>
        <p:spPr bwMode="auto">
          <a:xfrm>
            <a:off x="1066800" y="2286000"/>
            <a:ext cx="7162800" cy="366713"/>
          </a:xfrm>
          <a:prstGeom prst="rect">
            <a:avLst/>
          </a:prstGeom>
          <a:noFill/>
          <a:ln w="9525">
            <a:noFill/>
            <a:miter lim="800000"/>
            <a:headEnd/>
            <a:tailEnd/>
          </a:ln>
        </p:spPr>
        <p:txBody>
          <a:bodyPr>
            <a:spAutoFit/>
          </a:bodyPr>
          <a:lstStyle/>
          <a:p>
            <a:pPr marL="342900" indent="-342900"/>
            <a:endParaRPr lang="en-US">
              <a:latin typeface="Corbel" pitchFamily="34" charset="0"/>
            </a:endParaRPr>
          </a:p>
        </p:txBody>
      </p:sp>
      <p:sp>
        <p:nvSpPr>
          <p:cNvPr id="52227" name="Text Box 1026"/>
          <p:cNvSpPr txBox="1">
            <a:spLocks noChangeArrowheads="1"/>
          </p:cNvSpPr>
          <p:nvPr/>
        </p:nvSpPr>
        <p:spPr bwMode="auto">
          <a:xfrm>
            <a:off x="914400" y="15240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2228" name="Text Box 1026"/>
          <p:cNvSpPr txBox="1">
            <a:spLocks noChangeArrowheads="1"/>
          </p:cNvSpPr>
          <p:nvPr/>
        </p:nvSpPr>
        <p:spPr bwMode="auto">
          <a:xfrm>
            <a:off x="914400" y="39624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2229" name="Text Box 1026"/>
          <p:cNvSpPr txBox="1">
            <a:spLocks noChangeArrowheads="1"/>
          </p:cNvSpPr>
          <p:nvPr/>
        </p:nvSpPr>
        <p:spPr bwMode="auto">
          <a:xfrm>
            <a:off x="533400" y="609600"/>
            <a:ext cx="7924800" cy="5078313"/>
          </a:xfrm>
          <a:prstGeom prst="rect">
            <a:avLst/>
          </a:prstGeom>
          <a:noFill/>
          <a:ln w="9525">
            <a:noFill/>
            <a:miter lim="800000"/>
            <a:headEnd/>
            <a:tailEnd/>
          </a:ln>
        </p:spPr>
        <p:txBody>
          <a:bodyPr>
            <a:spAutoFit/>
          </a:bodyPr>
          <a:lstStyle/>
          <a:p>
            <a:pPr algn="ctr"/>
            <a:r>
              <a:rPr lang="en-US" sz="4400" b="1" u="sng" dirty="0">
                <a:latin typeface="Corbel" pitchFamily="34" charset="0"/>
              </a:rPr>
              <a:t>Exodus 23</a:t>
            </a:r>
          </a:p>
          <a:p>
            <a:r>
              <a:rPr lang="en-US" sz="4000" dirty="0">
                <a:latin typeface="Corbel" pitchFamily="34" charset="0"/>
              </a:rPr>
              <a:t>﻿20 ﻿ </a:t>
            </a:r>
            <a:r>
              <a:rPr lang="en-US" sz="4000" b="1" dirty="0">
                <a:solidFill>
                  <a:schemeClr val="accent1">
                    <a:lumMod val="75000"/>
                  </a:schemeClr>
                </a:solidFill>
                <a:latin typeface="Corbel" pitchFamily="34" charset="0"/>
              </a:rPr>
              <a:t>I am sending an angel </a:t>
            </a:r>
            <a:r>
              <a:rPr lang="en-US" sz="4000" dirty="0">
                <a:latin typeface="Corbel" pitchFamily="34" charset="0"/>
              </a:rPr>
              <a:t>before you to guard you on the way and to bring you to the place that I have made ready. ﻿21﻿ Pay heed to him and obey him. Do not defy him, for he will not pardon your offenses, since </a:t>
            </a:r>
            <a:r>
              <a:rPr lang="en-US" sz="4000" b="1" dirty="0">
                <a:solidFill>
                  <a:schemeClr val="accent1">
                    <a:lumMod val="75000"/>
                  </a:schemeClr>
                </a:solidFill>
                <a:latin typeface="Corbel" pitchFamily="34" charset="0"/>
              </a:rPr>
              <a:t>My Name is in </a:t>
            </a:r>
            <a:r>
              <a:rPr lang="en-US" sz="4000" b="1" dirty="0" smtClean="0">
                <a:solidFill>
                  <a:schemeClr val="accent1">
                    <a:lumMod val="75000"/>
                  </a:schemeClr>
                </a:solidFill>
                <a:latin typeface="Corbel" pitchFamily="34" charset="0"/>
              </a:rPr>
              <a:t>him</a:t>
            </a:r>
            <a:r>
              <a:rPr lang="en-US" sz="4000" dirty="0">
                <a:solidFill>
                  <a:schemeClr val="accent1">
                    <a:lumMod val="75000"/>
                  </a:schemeClr>
                </a:solidFill>
                <a:latin typeface="Corbel" pitchFamily="34" charset="0"/>
              </a:rPr>
              <a:t> </a:t>
            </a:r>
            <a:r>
              <a:rPr lang="en-US" sz="4000" dirty="0" smtClean="0">
                <a:latin typeface="Corbel" pitchFamily="34" charset="0"/>
              </a:rPr>
              <a:t>…</a:t>
            </a:r>
            <a:endParaRPr lang="en-US" sz="4000" dirty="0">
              <a:latin typeface="Corbel" pitchFamily="34" charset="0"/>
            </a:endParaRPr>
          </a:p>
        </p:txBody>
      </p:sp>
      <p:sp>
        <p:nvSpPr>
          <p:cNvPr id="52230" name="Text Box 1026"/>
          <p:cNvSpPr txBox="1">
            <a:spLocks noChangeArrowheads="1"/>
          </p:cNvSpPr>
          <p:nvPr/>
        </p:nvSpPr>
        <p:spPr bwMode="auto">
          <a:xfrm>
            <a:off x="762000" y="2667000"/>
            <a:ext cx="7924800" cy="366713"/>
          </a:xfrm>
          <a:prstGeom prst="rect">
            <a:avLst/>
          </a:prstGeom>
          <a:noFill/>
          <a:ln w="9525">
            <a:noFill/>
            <a:miter lim="800000"/>
            <a:headEnd/>
            <a:tailEnd/>
          </a:ln>
        </p:spPr>
        <p:txBody>
          <a:bodyPr>
            <a:spAutoFit/>
          </a:bodyPr>
          <a:lstStyle/>
          <a:p>
            <a:pPr algn="ctr"/>
            <a:endParaRPr lang="en-US">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685800"/>
            <a:ext cx="7315200" cy="685800"/>
          </a:xfrm>
        </p:spPr>
        <p:txBody>
          <a:bodyPr>
            <a:normAutofit fontScale="90000"/>
          </a:bodyPr>
          <a:lstStyle/>
          <a:p>
            <a:pPr algn="ctr" fontAlgn="auto">
              <a:spcAft>
                <a:spcPts val="0"/>
              </a:spcAft>
              <a:defRPr/>
            </a:pPr>
            <a:r>
              <a:rPr lang="en-US" sz="4400" smtClean="0">
                <a:solidFill>
                  <a:schemeClr val="tx1"/>
                </a:solidFill>
              </a:rPr>
              <a:t>Deuteronomy 12</a:t>
            </a:r>
          </a:p>
        </p:txBody>
      </p:sp>
      <p:sp>
        <p:nvSpPr>
          <p:cNvPr id="22531" name="Rectangle 3"/>
          <p:cNvSpPr>
            <a:spLocks noGrp="1" noChangeArrowheads="1"/>
          </p:cNvSpPr>
          <p:nvPr>
            <p:ph idx="4294967295"/>
          </p:nvPr>
        </p:nvSpPr>
        <p:spPr>
          <a:xfrm>
            <a:off x="381000" y="1676400"/>
            <a:ext cx="8534400" cy="4800600"/>
          </a:xfrm>
        </p:spPr>
        <p:txBody>
          <a:bodyPr>
            <a:noAutofit/>
          </a:bodyPr>
          <a:lstStyle/>
          <a:p>
            <a:pPr>
              <a:lnSpc>
                <a:spcPct val="90000"/>
              </a:lnSpc>
              <a:buFontTx/>
              <a:buNone/>
            </a:pPr>
            <a:r>
              <a:rPr lang="en-US" sz="3200" baseline="30000" dirty="0" smtClean="0">
                <a:latin typeface="Corbel" pitchFamily="34" charset="0"/>
                <a:cs typeface="Arial" charset="0"/>
              </a:rPr>
              <a:t>    4</a:t>
            </a:r>
            <a:r>
              <a:rPr lang="en-US" sz="3200" dirty="0" smtClean="0">
                <a:latin typeface="Corbel" pitchFamily="34" charset="0"/>
                <a:cs typeface="Arial" charset="0"/>
              </a:rPr>
              <a:t> Do not worship the Lord your God in like manner, </a:t>
            </a:r>
            <a:r>
              <a:rPr lang="en-US" sz="3200" baseline="30000" dirty="0" smtClean="0">
                <a:latin typeface="Corbel" pitchFamily="34" charset="0"/>
                <a:cs typeface="Arial" charset="0"/>
              </a:rPr>
              <a:t>5</a:t>
            </a:r>
            <a:r>
              <a:rPr lang="en-US" sz="3200" dirty="0" smtClean="0">
                <a:latin typeface="Corbel" pitchFamily="34" charset="0"/>
                <a:cs typeface="Arial" charset="0"/>
              </a:rPr>
              <a:t> but look only to the site that the Lord your God will choose amidst all your tribes as His habitation, </a:t>
            </a:r>
            <a:r>
              <a:rPr lang="en-US" sz="3200" b="1" dirty="0" smtClean="0">
                <a:solidFill>
                  <a:schemeClr val="accent1">
                    <a:lumMod val="75000"/>
                  </a:schemeClr>
                </a:solidFill>
                <a:latin typeface="Corbel" pitchFamily="34" charset="0"/>
                <a:cs typeface="Arial" charset="0"/>
              </a:rPr>
              <a:t>to establish His name there</a:t>
            </a:r>
            <a:r>
              <a:rPr lang="en-US" sz="3200" b="1" dirty="0" smtClean="0">
                <a:latin typeface="Corbel" pitchFamily="34" charset="0"/>
                <a:cs typeface="Arial" charset="0"/>
              </a:rPr>
              <a:t>.</a:t>
            </a:r>
            <a:r>
              <a:rPr lang="en-US" sz="3200" dirty="0" smtClean="0">
                <a:latin typeface="Corbel" pitchFamily="34" charset="0"/>
                <a:cs typeface="Arial" charset="0"/>
              </a:rPr>
              <a:t> There you are to go</a:t>
            </a:r>
            <a:r>
              <a:rPr lang="en-US" sz="3200" dirty="0">
                <a:latin typeface="Corbel" pitchFamily="34" charset="0"/>
                <a:cs typeface="Arial" charset="0"/>
              </a:rPr>
              <a:t> </a:t>
            </a:r>
            <a:r>
              <a:rPr lang="en-US" sz="3200" dirty="0" smtClean="0">
                <a:latin typeface="Corbel" pitchFamily="34" charset="0"/>
                <a:cs typeface="Arial" charset="0"/>
              </a:rPr>
              <a:t>. . .</a:t>
            </a:r>
            <a:r>
              <a:rPr lang="en-US" sz="3200" baseline="30000" dirty="0" smtClean="0">
                <a:latin typeface="Corbel" pitchFamily="34" charset="0"/>
                <a:cs typeface="Arial" charset="0"/>
              </a:rPr>
              <a:t> </a:t>
            </a:r>
            <a:r>
              <a:rPr lang="en-US" sz="3200" baseline="30000" dirty="0" smtClean="0">
                <a:latin typeface="Corbel" pitchFamily="34" charset="0"/>
                <a:cs typeface="Times New Roman" pitchFamily="18" charset="0"/>
              </a:rPr>
              <a:t>       </a:t>
            </a:r>
            <a:r>
              <a:rPr lang="en-US" sz="3200" baseline="30000" dirty="0" smtClean="0">
                <a:latin typeface="Corbel" pitchFamily="34" charset="0"/>
                <a:cs typeface="Arial" charset="0"/>
              </a:rPr>
              <a:t>11  </a:t>
            </a:r>
            <a:r>
              <a:rPr lang="en-US" sz="3200" dirty="0" smtClean="0">
                <a:latin typeface="Corbel" pitchFamily="34" charset="0"/>
                <a:cs typeface="Arial" charset="0"/>
              </a:rPr>
              <a:t>you must bring everything that I command you to the site where the Lord your God </a:t>
            </a:r>
            <a:r>
              <a:rPr lang="en-US" sz="3200" b="1" dirty="0" smtClean="0">
                <a:solidFill>
                  <a:schemeClr val="accent1">
                    <a:lumMod val="75000"/>
                  </a:schemeClr>
                </a:solidFill>
                <a:latin typeface="Corbel" pitchFamily="34" charset="0"/>
                <a:cs typeface="Arial" charset="0"/>
              </a:rPr>
              <a:t>will choose to establish His name </a:t>
            </a:r>
            <a:r>
              <a:rPr lang="en-US" sz="3200" dirty="0" smtClean="0">
                <a:latin typeface="Corbel" pitchFamily="34" charset="0"/>
                <a:cs typeface="Arial" charset="0"/>
              </a:rPr>
              <a:t>. .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752600" y="838200"/>
            <a:ext cx="5334000" cy="769938"/>
          </a:xfrm>
          <a:prstGeom prst="rect">
            <a:avLst/>
          </a:prstGeom>
          <a:noFill/>
          <a:ln w="9525">
            <a:noFill/>
            <a:miter lim="800000"/>
            <a:headEnd/>
            <a:tailEnd/>
          </a:ln>
        </p:spPr>
        <p:txBody>
          <a:bodyPr>
            <a:spAutoFit/>
          </a:bodyPr>
          <a:lstStyle/>
          <a:p>
            <a:pPr algn="ctr">
              <a:spcBef>
                <a:spcPct val="50000"/>
              </a:spcBef>
            </a:pPr>
            <a:r>
              <a:rPr lang="en-US" sz="4400" b="1" dirty="0">
                <a:latin typeface="Corbel" pitchFamily="34" charset="0"/>
              </a:rPr>
              <a:t>Psalm 20:1, 7</a:t>
            </a:r>
          </a:p>
        </p:txBody>
      </p:sp>
      <p:sp>
        <p:nvSpPr>
          <p:cNvPr id="47107" name="Text Box 3"/>
          <p:cNvSpPr txBox="1">
            <a:spLocks noChangeArrowheads="1"/>
          </p:cNvSpPr>
          <p:nvPr/>
        </p:nvSpPr>
        <p:spPr bwMode="auto">
          <a:xfrm>
            <a:off x="609600" y="1905000"/>
            <a:ext cx="8001000" cy="4032250"/>
          </a:xfrm>
          <a:prstGeom prst="rect">
            <a:avLst/>
          </a:prstGeom>
          <a:noFill/>
          <a:ln w="9525">
            <a:noFill/>
            <a:miter lim="800000"/>
            <a:headEnd/>
            <a:tailEnd/>
          </a:ln>
        </p:spPr>
        <p:txBody>
          <a:bodyPr>
            <a:spAutoFit/>
          </a:bodyPr>
          <a:lstStyle/>
          <a:p>
            <a:pPr>
              <a:spcBef>
                <a:spcPct val="50000"/>
              </a:spcBef>
            </a:pPr>
            <a:r>
              <a:rPr lang="en-US" sz="3200" dirty="0">
                <a:latin typeface="Corbel" pitchFamily="34" charset="0"/>
              </a:rPr>
              <a:t>May </a:t>
            </a:r>
            <a:r>
              <a:rPr lang="en-US" sz="3200" b="1" dirty="0">
                <a:solidFill>
                  <a:schemeClr val="accent1">
                    <a:lumMod val="75000"/>
                  </a:schemeClr>
                </a:solidFill>
                <a:latin typeface="Corbel" pitchFamily="34" charset="0"/>
              </a:rPr>
              <a:t>the Lord </a:t>
            </a:r>
            <a:r>
              <a:rPr lang="en-US" sz="3200" dirty="0">
                <a:latin typeface="Corbel" pitchFamily="34" charset="0"/>
              </a:rPr>
              <a:t>answer you in the day of trouble!       </a:t>
            </a:r>
          </a:p>
          <a:p>
            <a:pPr>
              <a:spcBef>
                <a:spcPct val="50000"/>
              </a:spcBef>
            </a:pPr>
            <a:r>
              <a:rPr lang="en-US" sz="3200" dirty="0">
                <a:latin typeface="Corbel" pitchFamily="34" charset="0"/>
              </a:rPr>
              <a:t>May </a:t>
            </a:r>
            <a:r>
              <a:rPr lang="en-US" sz="3200" b="1" dirty="0">
                <a:solidFill>
                  <a:schemeClr val="accent1">
                    <a:lumMod val="75000"/>
                  </a:schemeClr>
                </a:solidFill>
                <a:latin typeface="Corbel" pitchFamily="34" charset="0"/>
              </a:rPr>
              <a:t>the name </a:t>
            </a:r>
            <a:r>
              <a:rPr lang="en-US" sz="3200" dirty="0">
                <a:latin typeface="Corbel" pitchFamily="34" charset="0"/>
              </a:rPr>
              <a:t>of the God of Jacob protect you!</a:t>
            </a:r>
          </a:p>
          <a:p>
            <a:pPr>
              <a:spcBef>
                <a:spcPct val="50000"/>
              </a:spcBef>
            </a:pPr>
            <a:r>
              <a:rPr lang="en-US" sz="3200" dirty="0">
                <a:latin typeface="Corbel" pitchFamily="34" charset="0"/>
              </a:rPr>
              <a:t> </a:t>
            </a:r>
            <a:br>
              <a:rPr lang="en-US" sz="3200" dirty="0">
                <a:latin typeface="Corbel" pitchFamily="34" charset="0"/>
              </a:rPr>
            </a:br>
            <a:r>
              <a:rPr lang="en-US" sz="3200" dirty="0">
                <a:latin typeface="Corbel" pitchFamily="34" charset="0"/>
              </a:rPr>
              <a:t>Some trust in chariots and some in horses, but we trust in </a:t>
            </a:r>
            <a:r>
              <a:rPr lang="en-US" sz="3200" b="1" dirty="0">
                <a:solidFill>
                  <a:schemeClr val="accent1">
                    <a:lumMod val="75000"/>
                  </a:schemeClr>
                </a:solidFill>
                <a:latin typeface="Corbel" pitchFamily="34" charset="0"/>
              </a:rPr>
              <a:t>the name of the Lord </a:t>
            </a:r>
            <a:r>
              <a:rPr lang="en-US" sz="3200" dirty="0">
                <a:latin typeface="Corbel" pitchFamily="34" charset="0"/>
              </a:rPr>
              <a:t>our God.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0" y="990600"/>
            <a:ext cx="6705600" cy="838200"/>
          </a:xfrm>
        </p:spPr>
        <p:txBody>
          <a:bodyPr/>
          <a:lstStyle/>
          <a:p>
            <a:pPr algn="ctr" fontAlgn="auto">
              <a:spcAft>
                <a:spcPts val="0"/>
              </a:spcAft>
              <a:defRPr/>
            </a:pPr>
            <a:r>
              <a:rPr lang="en-US" sz="4400" dirty="0" smtClean="0">
                <a:solidFill>
                  <a:schemeClr val="tx1"/>
                </a:solidFill>
                <a:latin typeface="Corbel" pitchFamily="34" charset="0"/>
              </a:rPr>
              <a:t>Isaiah 30:27</a:t>
            </a:r>
          </a:p>
        </p:txBody>
      </p:sp>
      <p:sp>
        <p:nvSpPr>
          <p:cNvPr id="49155" name="Rectangle 3"/>
          <p:cNvSpPr>
            <a:spLocks noGrp="1" noChangeArrowheads="1"/>
          </p:cNvSpPr>
          <p:nvPr>
            <p:ph idx="4294967295"/>
          </p:nvPr>
        </p:nvSpPr>
        <p:spPr>
          <a:xfrm>
            <a:off x="914400" y="2209800"/>
            <a:ext cx="6046788" cy="3048000"/>
          </a:xfrm>
        </p:spPr>
        <p:txBody>
          <a:bodyPr/>
          <a:lstStyle/>
          <a:p>
            <a:pPr>
              <a:buFontTx/>
              <a:buNone/>
            </a:pPr>
            <a:r>
              <a:rPr lang="en-US" sz="3200" dirty="0" smtClean="0">
                <a:latin typeface="Corbel" pitchFamily="34" charset="0"/>
                <a:cs typeface="Arial" charset="0"/>
              </a:rPr>
              <a:t>   Behold </a:t>
            </a:r>
            <a:r>
              <a:rPr lang="en-US" sz="3200" b="1" dirty="0" smtClean="0">
                <a:solidFill>
                  <a:schemeClr val="accent1">
                    <a:lumMod val="75000"/>
                  </a:schemeClr>
                </a:solidFill>
                <a:latin typeface="Corbel" pitchFamily="34" charset="0"/>
                <a:cs typeface="Arial" charset="0"/>
              </a:rPr>
              <a:t>the Name </a:t>
            </a:r>
            <a:r>
              <a:rPr lang="en-US" sz="3200" dirty="0" smtClean="0">
                <a:latin typeface="Corbel" pitchFamily="34" charset="0"/>
                <a:cs typeface="Arial" charset="0"/>
              </a:rPr>
              <a:t>of the Lord </a:t>
            </a:r>
            <a:br>
              <a:rPr lang="en-US" sz="3200" dirty="0" smtClean="0">
                <a:latin typeface="Corbel" pitchFamily="34" charset="0"/>
                <a:cs typeface="Arial" charset="0"/>
              </a:rPr>
            </a:br>
            <a:r>
              <a:rPr lang="en-US" sz="3200" dirty="0" smtClean="0">
                <a:latin typeface="Corbel" pitchFamily="34" charset="0"/>
                <a:cs typeface="Arial" charset="0"/>
              </a:rPr>
              <a:t>Comes from afar</a:t>
            </a:r>
            <a:br>
              <a:rPr lang="en-US" sz="3200" dirty="0" smtClean="0">
                <a:latin typeface="Corbel" pitchFamily="34" charset="0"/>
                <a:cs typeface="Arial" charset="0"/>
              </a:rPr>
            </a:br>
            <a:r>
              <a:rPr lang="en-US" sz="3200" dirty="0" smtClean="0">
                <a:latin typeface="Corbel" pitchFamily="34" charset="0"/>
                <a:cs typeface="Arial" charset="0"/>
              </a:rPr>
              <a:t>In blazing wrath,</a:t>
            </a:r>
            <a:br>
              <a:rPr lang="en-US" sz="3200" dirty="0" smtClean="0">
                <a:latin typeface="Corbel" pitchFamily="34" charset="0"/>
                <a:cs typeface="Arial" charset="0"/>
              </a:rPr>
            </a:br>
            <a:r>
              <a:rPr lang="en-US" sz="3200" dirty="0" smtClean="0">
                <a:latin typeface="Corbel" pitchFamily="34" charset="0"/>
                <a:cs typeface="Arial" charset="0"/>
              </a:rPr>
              <a:t>With a heavy burden—</a:t>
            </a:r>
            <a:br>
              <a:rPr lang="en-US" sz="3200" dirty="0" smtClean="0">
                <a:latin typeface="Corbel" pitchFamily="34" charset="0"/>
                <a:cs typeface="Arial" charset="0"/>
              </a:rPr>
            </a:br>
            <a:r>
              <a:rPr lang="en-US" sz="3200" dirty="0" smtClean="0">
                <a:latin typeface="Corbel" pitchFamily="34" charset="0"/>
                <a:cs typeface="Arial" charset="0"/>
              </a:rPr>
              <a:t>His lips full of fury,</a:t>
            </a:r>
            <a:br>
              <a:rPr lang="en-US" sz="3200" dirty="0" smtClean="0">
                <a:latin typeface="Corbel" pitchFamily="34" charset="0"/>
                <a:cs typeface="Arial" charset="0"/>
              </a:rPr>
            </a:br>
            <a:r>
              <a:rPr lang="en-US" sz="3200" dirty="0" smtClean="0">
                <a:latin typeface="Corbel" pitchFamily="34" charset="0"/>
                <a:cs typeface="Arial" charset="0"/>
              </a:rPr>
              <a:t>His tongue like devouring fire,</a:t>
            </a:r>
            <a:r>
              <a:rPr lang="en-US" sz="3200" dirty="0" smtClean="0">
                <a:latin typeface="Corbe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026"/>
          <p:cNvSpPr txBox="1">
            <a:spLocks noChangeArrowheads="1"/>
          </p:cNvSpPr>
          <p:nvPr/>
        </p:nvSpPr>
        <p:spPr bwMode="auto">
          <a:xfrm>
            <a:off x="1066800" y="2286000"/>
            <a:ext cx="7162800" cy="366713"/>
          </a:xfrm>
          <a:prstGeom prst="rect">
            <a:avLst/>
          </a:prstGeom>
          <a:noFill/>
          <a:ln w="9525">
            <a:noFill/>
            <a:miter lim="800000"/>
            <a:headEnd/>
            <a:tailEnd/>
          </a:ln>
        </p:spPr>
        <p:txBody>
          <a:bodyPr>
            <a:spAutoFit/>
          </a:bodyPr>
          <a:lstStyle/>
          <a:p>
            <a:pPr marL="342900" indent="-342900"/>
            <a:endParaRPr lang="en-US">
              <a:latin typeface="Corbel" pitchFamily="34" charset="0"/>
            </a:endParaRPr>
          </a:p>
        </p:txBody>
      </p:sp>
      <p:sp>
        <p:nvSpPr>
          <p:cNvPr id="52227" name="Text Box 1026"/>
          <p:cNvSpPr txBox="1">
            <a:spLocks noChangeArrowheads="1"/>
          </p:cNvSpPr>
          <p:nvPr/>
        </p:nvSpPr>
        <p:spPr bwMode="auto">
          <a:xfrm>
            <a:off x="914400" y="15240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2228" name="Text Box 1026"/>
          <p:cNvSpPr txBox="1">
            <a:spLocks noChangeArrowheads="1"/>
          </p:cNvSpPr>
          <p:nvPr/>
        </p:nvSpPr>
        <p:spPr bwMode="auto">
          <a:xfrm>
            <a:off x="914400" y="39624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2229" name="Text Box 1026"/>
          <p:cNvSpPr txBox="1">
            <a:spLocks noChangeArrowheads="1"/>
          </p:cNvSpPr>
          <p:nvPr/>
        </p:nvSpPr>
        <p:spPr bwMode="auto">
          <a:xfrm>
            <a:off x="533400" y="609600"/>
            <a:ext cx="7924800" cy="5200650"/>
          </a:xfrm>
          <a:prstGeom prst="rect">
            <a:avLst/>
          </a:prstGeom>
          <a:noFill/>
          <a:ln w="9525">
            <a:noFill/>
            <a:miter lim="800000"/>
            <a:headEnd/>
            <a:tailEnd/>
          </a:ln>
        </p:spPr>
        <p:txBody>
          <a:bodyPr>
            <a:spAutoFit/>
          </a:bodyPr>
          <a:lstStyle/>
          <a:p>
            <a:pPr algn="ctr"/>
            <a:r>
              <a:rPr lang="en-US" sz="4400" b="1" dirty="0">
                <a:latin typeface="Corbel" pitchFamily="34" charset="0"/>
              </a:rPr>
              <a:t>Exodus 23</a:t>
            </a:r>
          </a:p>
          <a:p>
            <a:pPr algn="ctr"/>
            <a:endParaRPr lang="en-US" sz="3200" dirty="0">
              <a:latin typeface="Corbel" pitchFamily="34" charset="0"/>
            </a:endParaRPr>
          </a:p>
          <a:p>
            <a:r>
              <a:rPr lang="en-US" sz="3200" dirty="0">
                <a:latin typeface="Corbel" pitchFamily="34" charset="0"/>
              </a:rPr>
              <a:t>﻿20 ﻿ </a:t>
            </a:r>
            <a:r>
              <a:rPr lang="en-US" sz="3200" b="1" dirty="0">
                <a:solidFill>
                  <a:schemeClr val="accent1">
                    <a:lumMod val="75000"/>
                  </a:schemeClr>
                </a:solidFill>
                <a:latin typeface="Corbel" pitchFamily="34" charset="0"/>
              </a:rPr>
              <a:t>I am sending an angel </a:t>
            </a:r>
            <a:r>
              <a:rPr lang="en-US" sz="3200" dirty="0">
                <a:latin typeface="Corbel" pitchFamily="34" charset="0"/>
              </a:rPr>
              <a:t>before you to guard you on the way and to bring you to the place that I have made ready. ﻿21﻿ Pay heed to him and obey him. Do not defy him, for he will not pardon your offenses, since </a:t>
            </a:r>
            <a:r>
              <a:rPr lang="en-US" sz="3200" b="1" dirty="0">
                <a:solidFill>
                  <a:schemeClr val="accent1">
                    <a:lumMod val="75000"/>
                  </a:schemeClr>
                </a:solidFill>
                <a:latin typeface="Corbel" pitchFamily="34" charset="0"/>
              </a:rPr>
              <a:t>My Name is in him</a:t>
            </a:r>
            <a:r>
              <a:rPr lang="en-US" sz="3200" dirty="0">
                <a:latin typeface="Corbel" pitchFamily="34" charset="0"/>
              </a:rPr>
              <a:t>; ﻿22﻿ but if you obey him and do all that I say, I will be an enemy to your enemies and a foe to your foes. </a:t>
            </a:r>
          </a:p>
        </p:txBody>
      </p:sp>
      <p:sp>
        <p:nvSpPr>
          <p:cNvPr id="52230" name="Text Box 1026"/>
          <p:cNvSpPr txBox="1">
            <a:spLocks noChangeArrowheads="1"/>
          </p:cNvSpPr>
          <p:nvPr/>
        </p:nvSpPr>
        <p:spPr bwMode="auto">
          <a:xfrm>
            <a:off x="762000" y="2667000"/>
            <a:ext cx="7924800" cy="366713"/>
          </a:xfrm>
          <a:prstGeom prst="rect">
            <a:avLst/>
          </a:prstGeom>
          <a:noFill/>
          <a:ln w="9525">
            <a:noFill/>
            <a:miter lim="800000"/>
            <a:headEnd/>
            <a:tailEnd/>
          </a:ln>
        </p:spPr>
        <p:txBody>
          <a:bodyPr>
            <a:spAutoFit/>
          </a:bodyPr>
          <a:lstStyle/>
          <a:p>
            <a:pPr algn="ctr"/>
            <a:endParaRPr lang="en-US">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026"/>
          <p:cNvSpPr txBox="1">
            <a:spLocks noChangeArrowheads="1"/>
          </p:cNvSpPr>
          <p:nvPr/>
        </p:nvSpPr>
        <p:spPr bwMode="auto">
          <a:xfrm>
            <a:off x="1066800" y="2286000"/>
            <a:ext cx="7162800" cy="366713"/>
          </a:xfrm>
          <a:prstGeom prst="rect">
            <a:avLst/>
          </a:prstGeom>
          <a:noFill/>
          <a:ln w="9525">
            <a:noFill/>
            <a:miter lim="800000"/>
            <a:headEnd/>
            <a:tailEnd/>
          </a:ln>
        </p:spPr>
        <p:txBody>
          <a:bodyPr>
            <a:spAutoFit/>
          </a:bodyPr>
          <a:lstStyle/>
          <a:p>
            <a:pPr marL="342900" indent="-342900"/>
            <a:endParaRPr lang="en-US">
              <a:latin typeface="Corbel" pitchFamily="34" charset="0"/>
            </a:endParaRPr>
          </a:p>
        </p:txBody>
      </p:sp>
      <p:sp>
        <p:nvSpPr>
          <p:cNvPr id="53251" name="Text Box 1026"/>
          <p:cNvSpPr txBox="1">
            <a:spLocks noChangeArrowheads="1"/>
          </p:cNvSpPr>
          <p:nvPr/>
        </p:nvSpPr>
        <p:spPr bwMode="auto">
          <a:xfrm>
            <a:off x="914400" y="15240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3252" name="Text Box 1026"/>
          <p:cNvSpPr txBox="1">
            <a:spLocks noChangeArrowheads="1"/>
          </p:cNvSpPr>
          <p:nvPr/>
        </p:nvSpPr>
        <p:spPr bwMode="auto">
          <a:xfrm>
            <a:off x="914400" y="39624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33797" name="Text Box 1026"/>
          <p:cNvSpPr txBox="1">
            <a:spLocks noChangeArrowheads="1"/>
          </p:cNvSpPr>
          <p:nvPr/>
        </p:nvSpPr>
        <p:spPr bwMode="auto">
          <a:xfrm>
            <a:off x="579268" y="986999"/>
            <a:ext cx="7924800" cy="4093428"/>
          </a:xfrm>
          <a:prstGeom prst="rect">
            <a:avLst/>
          </a:prstGeom>
          <a:noFill/>
          <a:ln w="9525">
            <a:noFill/>
            <a:miter lim="800000"/>
            <a:headEnd/>
            <a:tailEnd/>
          </a:ln>
        </p:spPr>
        <p:txBody>
          <a:bodyPr>
            <a:spAutoFit/>
          </a:bodyPr>
          <a:lstStyle/>
          <a:p>
            <a:pPr algn="ctr">
              <a:defRPr/>
            </a:pPr>
            <a:r>
              <a:rPr lang="en-US" sz="4000" dirty="0">
                <a:latin typeface="Corbel" pitchFamily="34" charset="0"/>
              </a:rPr>
              <a:t>Deuteronomy 4:35-37</a:t>
            </a:r>
          </a:p>
          <a:p>
            <a:pPr algn="ctr">
              <a:defRPr/>
            </a:pPr>
            <a:endParaRPr lang="en-US" sz="2800" dirty="0">
              <a:latin typeface="Corbel" pitchFamily="34" charset="0"/>
            </a:endParaRPr>
          </a:p>
          <a:p>
            <a:pPr>
              <a:defRPr/>
            </a:pPr>
            <a:r>
              <a:rPr lang="en-US" sz="3200" b="1" baseline="30000" dirty="0">
                <a:latin typeface="Corbel" pitchFamily="34" charset="0"/>
              </a:rPr>
              <a:t>35</a:t>
            </a:r>
            <a:r>
              <a:rPr lang="en-US" sz="3200" dirty="0">
                <a:latin typeface="Corbel" pitchFamily="34" charset="0"/>
              </a:rPr>
              <a:t> To you it was shown, ﻿that you might know that </a:t>
            </a:r>
            <a:r>
              <a:rPr lang="en-US" sz="3200" b="1" dirty="0">
                <a:latin typeface="Corbel" pitchFamily="34" charset="0"/>
              </a:rPr>
              <a:t>the </a:t>
            </a:r>
            <a:r>
              <a:rPr lang="en-US" sz="3200" b="1" cap="small" dirty="0">
                <a:latin typeface="Corbel" pitchFamily="34" charset="0"/>
              </a:rPr>
              <a:t>Lord</a:t>
            </a:r>
            <a:r>
              <a:rPr lang="en-US" sz="3200" b="1" dirty="0">
                <a:latin typeface="Corbel" pitchFamily="34" charset="0"/>
              </a:rPr>
              <a:t> </a:t>
            </a:r>
            <a:r>
              <a:rPr lang="en-US" sz="3200" dirty="0">
                <a:latin typeface="Corbel" pitchFamily="34" charset="0"/>
              </a:rPr>
              <a:t>is God; ﻿there is no other besides </a:t>
            </a:r>
            <a:r>
              <a:rPr lang="en-US" sz="3200" dirty="0" smtClean="0">
                <a:latin typeface="Corbel" pitchFamily="34" charset="0"/>
              </a:rPr>
              <a:t>him. . . . </a:t>
            </a:r>
            <a:r>
              <a:rPr lang="en-US" sz="3200" b="1" baseline="30000" dirty="0">
                <a:latin typeface="Corbel" pitchFamily="34" charset="0"/>
              </a:rPr>
              <a:t>37</a:t>
            </a:r>
            <a:r>
              <a:rPr lang="en-US" sz="3200" dirty="0">
                <a:latin typeface="Corbel" pitchFamily="34" charset="0"/>
              </a:rPr>
              <a:t> And because ﻿he loved your fathers and chose their offspring after them﻿ and </a:t>
            </a:r>
            <a:r>
              <a:rPr lang="en-US" sz="3200" b="1" dirty="0">
                <a:latin typeface="Corbel" pitchFamily="34" charset="0"/>
              </a:rPr>
              <a:t>brought you out of Egypt ﻿</a:t>
            </a:r>
            <a:r>
              <a:rPr lang="en-US" sz="3200" b="1" dirty="0">
                <a:solidFill>
                  <a:schemeClr val="accent1">
                    <a:lumMod val="75000"/>
                  </a:schemeClr>
                </a:solidFill>
                <a:latin typeface="Corbel" pitchFamily="34" charset="0"/>
              </a:rPr>
              <a:t>with his own </a:t>
            </a:r>
            <a:r>
              <a:rPr lang="en-US" sz="3200" b="1" dirty="0" smtClean="0">
                <a:solidFill>
                  <a:schemeClr val="accent1">
                    <a:lumMod val="75000"/>
                  </a:schemeClr>
                </a:solidFill>
                <a:latin typeface="Corbel" pitchFamily="34" charset="0"/>
              </a:rPr>
              <a:t>presence</a:t>
            </a:r>
            <a:r>
              <a:rPr lang="en-US" sz="3200" dirty="0">
                <a:latin typeface="Corbel" pitchFamily="34" charset="0"/>
              </a:rPr>
              <a:t> </a:t>
            </a:r>
            <a:r>
              <a:rPr lang="en-US" sz="3200" dirty="0" smtClean="0">
                <a:latin typeface="Corbel" pitchFamily="34" charset="0"/>
              </a:rPr>
              <a:t>(</a:t>
            </a:r>
            <a:r>
              <a:rPr lang="en-US" sz="3200" b="1" i="1" dirty="0" err="1" smtClean="0">
                <a:latin typeface="Corbel" pitchFamily="34" charset="0"/>
              </a:rPr>
              <a:t>panim</a:t>
            </a:r>
            <a:r>
              <a:rPr lang="en-US" sz="3200" dirty="0" smtClean="0">
                <a:latin typeface="Corbel" pitchFamily="34" charset="0"/>
              </a:rPr>
              <a:t>) </a:t>
            </a:r>
            <a:r>
              <a:rPr lang="en-US" sz="3200" dirty="0">
                <a:latin typeface="Corbel" pitchFamily="34" charset="0"/>
              </a:rPr>
              <a:t>by his great power…</a:t>
            </a:r>
          </a:p>
        </p:txBody>
      </p:sp>
      <p:sp>
        <p:nvSpPr>
          <p:cNvPr id="53254" name="Text Box 1026"/>
          <p:cNvSpPr txBox="1">
            <a:spLocks noChangeArrowheads="1"/>
          </p:cNvSpPr>
          <p:nvPr/>
        </p:nvSpPr>
        <p:spPr bwMode="auto">
          <a:xfrm>
            <a:off x="762000" y="2667000"/>
            <a:ext cx="7924800" cy="366713"/>
          </a:xfrm>
          <a:prstGeom prst="rect">
            <a:avLst/>
          </a:prstGeom>
          <a:noFill/>
          <a:ln w="9525">
            <a:noFill/>
            <a:miter lim="800000"/>
            <a:headEnd/>
            <a:tailEnd/>
          </a:ln>
        </p:spPr>
        <p:txBody>
          <a:bodyPr>
            <a:spAutoFit/>
          </a:bodyPr>
          <a:lstStyle/>
          <a:p>
            <a:pPr algn="ctr"/>
            <a:endParaRPr lang="en-US">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722313" y="1820863"/>
            <a:ext cx="7772400" cy="1303337"/>
          </a:xfrm>
        </p:spPr>
        <p:txBody>
          <a:bodyPr/>
          <a:lstStyle/>
          <a:p>
            <a:pPr fontAlgn="auto">
              <a:spcAft>
                <a:spcPts val="0"/>
              </a:spcAft>
              <a:defRPr/>
            </a:pPr>
            <a:r>
              <a:rPr lang="en-US" dirty="0" smtClean="0">
                <a:solidFill>
                  <a:schemeClr val="tx1"/>
                </a:solidFill>
              </a:rPr>
              <a:t>Deut 6:4</a:t>
            </a:r>
            <a:endParaRPr dirty="0" smtClean="0">
              <a:solidFill>
                <a:schemeClr val="tx1"/>
              </a:solidFill>
            </a:endParaRPr>
          </a:p>
        </p:txBody>
      </p:sp>
      <p:sp>
        <p:nvSpPr>
          <p:cNvPr id="9220" name="Text Box 6"/>
          <p:cNvSpPr txBox="1">
            <a:spLocks noChangeArrowheads="1"/>
          </p:cNvSpPr>
          <p:nvPr/>
        </p:nvSpPr>
        <p:spPr bwMode="auto">
          <a:xfrm>
            <a:off x="609600" y="3962400"/>
            <a:ext cx="7924800" cy="1815882"/>
          </a:xfrm>
          <a:prstGeom prst="rect">
            <a:avLst/>
          </a:prstGeom>
          <a:noFill/>
          <a:ln w="9525">
            <a:noFill/>
            <a:miter lim="800000"/>
            <a:headEnd/>
            <a:tailEnd/>
          </a:ln>
        </p:spPr>
        <p:txBody>
          <a:bodyPr wrap="square">
            <a:spAutoFit/>
          </a:bodyPr>
          <a:lstStyle/>
          <a:p>
            <a:pPr algn="ctr"/>
            <a:r>
              <a:rPr lang="en-US" sz="3200" b="1" dirty="0" smtClean="0">
                <a:solidFill>
                  <a:schemeClr val="tx2"/>
                </a:solidFill>
                <a:latin typeface="Corbel" pitchFamily="34" charset="0"/>
              </a:rPr>
              <a:t>﻿</a:t>
            </a:r>
            <a:r>
              <a:rPr lang="en-US" sz="3200" b="1" dirty="0">
                <a:solidFill>
                  <a:schemeClr val="tx2"/>
                </a:solidFill>
                <a:latin typeface="Corbel" pitchFamily="34" charset="0"/>
              </a:rPr>
              <a:t>Hear, O Israel, the LORD our God, </a:t>
            </a:r>
            <a:br>
              <a:rPr lang="en-US" sz="3200" b="1" dirty="0">
                <a:solidFill>
                  <a:schemeClr val="tx2"/>
                </a:solidFill>
                <a:latin typeface="Corbel" pitchFamily="34" charset="0"/>
              </a:rPr>
            </a:br>
            <a:r>
              <a:rPr lang="en-US" sz="3200" b="1" dirty="0">
                <a:solidFill>
                  <a:schemeClr val="tx2"/>
                </a:solidFill>
                <a:latin typeface="Corbel" pitchFamily="34" charset="0"/>
              </a:rPr>
              <a:t>the LORD is one. </a:t>
            </a:r>
          </a:p>
          <a:p>
            <a:pPr algn="ctr">
              <a:spcBef>
                <a:spcPct val="50000"/>
              </a:spcBef>
            </a:pPr>
            <a:r>
              <a:rPr lang="en-US" sz="3200" dirty="0" smtClean="0">
                <a:latin typeface="Perpetua" pitchFamily="18" charset="0"/>
              </a:rPr>
              <a:t> </a:t>
            </a:r>
            <a:endParaRPr lang="en-US" sz="3200" dirty="0">
              <a:latin typeface="Perpetua"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ssolve">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026"/>
          <p:cNvSpPr txBox="1">
            <a:spLocks noChangeArrowheads="1"/>
          </p:cNvSpPr>
          <p:nvPr/>
        </p:nvSpPr>
        <p:spPr bwMode="auto">
          <a:xfrm>
            <a:off x="1066800" y="2286000"/>
            <a:ext cx="7162800" cy="366713"/>
          </a:xfrm>
          <a:prstGeom prst="rect">
            <a:avLst/>
          </a:prstGeom>
          <a:noFill/>
          <a:ln w="9525">
            <a:noFill/>
            <a:miter lim="800000"/>
            <a:headEnd/>
            <a:tailEnd/>
          </a:ln>
        </p:spPr>
        <p:txBody>
          <a:bodyPr>
            <a:spAutoFit/>
          </a:bodyPr>
          <a:lstStyle/>
          <a:p>
            <a:pPr marL="342900" indent="-342900"/>
            <a:endParaRPr lang="en-US">
              <a:latin typeface="Corbel" pitchFamily="34" charset="0"/>
            </a:endParaRPr>
          </a:p>
        </p:txBody>
      </p:sp>
      <p:sp>
        <p:nvSpPr>
          <p:cNvPr id="55299" name="Text Box 1026"/>
          <p:cNvSpPr txBox="1">
            <a:spLocks noChangeArrowheads="1"/>
          </p:cNvSpPr>
          <p:nvPr/>
        </p:nvSpPr>
        <p:spPr bwMode="auto">
          <a:xfrm>
            <a:off x="914400" y="15240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5300" name="Text Box 1026"/>
          <p:cNvSpPr txBox="1">
            <a:spLocks noChangeArrowheads="1"/>
          </p:cNvSpPr>
          <p:nvPr/>
        </p:nvSpPr>
        <p:spPr bwMode="auto">
          <a:xfrm>
            <a:off x="914400" y="3962400"/>
            <a:ext cx="7162800" cy="366713"/>
          </a:xfrm>
          <a:prstGeom prst="rect">
            <a:avLst/>
          </a:prstGeom>
          <a:noFill/>
          <a:ln w="9525">
            <a:noFill/>
            <a:miter lim="800000"/>
            <a:headEnd/>
            <a:tailEnd/>
          </a:ln>
        </p:spPr>
        <p:txBody>
          <a:bodyPr>
            <a:spAutoFit/>
          </a:bodyPr>
          <a:lstStyle/>
          <a:p>
            <a:r>
              <a:rPr lang="en-US">
                <a:latin typeface="Corbel" pitchFamily="34" charset="0"/>
              </a:rPr>
              <a:t>﻿</a:t>
            </a:r>
          </a:p>
        </p:txBody>
      </p:sp>
      <p:sp>
        <p:nvSpPr>
          <p:cNvPr id="55301" name="Text Box 1026"/>
          <p:cNvSpPr txBox="1">
            <a:spLocks noChangeArrowheads="1"/>
          </p:cNvSpPr>
          <p:nvPr/>
        </p:nvSpPr>
        <p:spPr bwMode="auto">
          <a:xfrm>
            <a:off x="457200" y="419100"/>
            <a:ext cx="8382000" cy="5447645"/>
          </a:xfrm>
          <a:prstGeom prst="rect">
            <a:avLst/>
          </a:prstGeom>
          <a:noFill/>
          <a:ln w="9525">
            <a:noFill/>
            <a:miter lim="800000"/>
            <a:headEnd/>
            <a:tailEnd/>
          </a:ln>
        </p:spPr>
        <p:txBody>
          <a:bodyPr wrap="square">
            <a:spAutoFit/>
          </a:bodyPr>
          <a:lstStyle/>
          <a:p>
            <a:pPr algn="ctr"/>
            <a:r>
              <a:rPr lang="en-US" sz="4400" dirty="0">
                <a:latin typeface="Corbel" pitchFamily="34" charset="0"/>
              </a:rPr>
              <a:t>Judges 2</a:t>
            </a:r>
          </a:p>
          <a:p>
            <a:endParaRPr lang="en-US" sz="1600" dirty="0">
              <a:latin typeface="Corbel" pitchFamily="34" charset="0"/>
            </a:endParaRPr>
          </a:p>
          <a:p>
            <a:r>
              <a:rPr lang="en-US" sz="2800" dirty="0">
                <a:latin typeface="Corbel" pitchFamily="34" charset="0"/>
              </a:rPr>
              <a:t>﻿</a:t>
            </a:r>
            <a:r>
              <a:rPr lang="en-US" sz="3200" dirty="0">
                <a:latin typeface="Corbel" pitchFamily="34" charset="0"/>
              </a:rPr>
              <a:t>1 </a:t>
            </a:r>
            <a:r>
              <a:rPr lang="en-US" sz="3200" b="1" dirty="0">
                <a:latin typeface="Corbel" pitchFamily="34" charset="0"/>
              </a:rPr>
              <a:t>The </a:t>
            </a:r>
            <a:r>
              <a:rPr lang="en-US" sz="3200" b="1" dirty="0">
                <a:solidFill>
                  <a:schemeClr val="accent1">
                    <a:lumMod val="75000"/>
                  </a:schemeClr>
                </a:solidFill>
                <a:latin typeface="Corbel" pitchFamily="34" charset="0"/>
              </a:rPr>
              <a:t>angel of YHWH </a:t>
            </a:r>
            <a:r>
              <a:rPr lang="en-US" sz="3200" b="1" dirty="0">
                <a:latin typeface="Corbel" pitchFamily="34" charset="0"/>
              </a:rPr>
              <a:t>came up </a:t>
            </a:r>
            <a:r>
              <a:rPr lang="en-US" sz="3200" dirty="0">
                <a:latin typeface="Corbel" pitchFamily="34" charset="0"/>
              </a:rPr>
              <a:t>from </a:t>
            </a:r>
            <a:r>
              <a:rPr lang="en-US" sz="3200" dirty="0" err="1">
                <a:latin typeface="Corbel" pitchFamily="34" charset="0"/>
              </a:rPr>
              <a:t>Gilgal</a:t>
            </a:r>
            <a:r>
              <a:rPr lang="en-US" sz="3200" dirty="0">
                <a:latin typeface="Corbel" pitchFamily="34" charset="0"/>
              </a:rPr>
              <a:t> to </a:t>
            </a:r>
            <a:r>
              <a:rPr lang="en-US" sz="3200" dirty="0" err="1">
                <a:latin typeface="Corbel" pitchFamily="34" charset="0"/>
              </a:rPr>
              <a:t>Bochim</a:t>
            </a:r>
            <a:r>
              <a:rPr lang="en-US" sz="3200" dirty="0">
                <a:latin typeface="Corbel" pitchFamily="34" charset="0"/>
              </a:rPr>
              <a:t> and said, </a:t>
            </a:r>
            <a:r>
              <a:rPr lang="en-US" sz="3200" b="1" dirty="0">
                <a:latin typeface="Corbel" pitchFamily="34" charset="0"/>
              </a:rPr>
              <a:t>“I brought you up from Egypt </a:t>
            </a:r>
            <a:r>
              <a:rPr lang="en-US" sz="3200" dirty="0">
                <a:latin typeface="Corbel" pitchFamily="34" charset="0"/>
              </a:rPr>
              <a:t>and I took you into the land which I had promised on oath to your fathers. </a:t>
            </a:r>
            <a:r>
              <a:rPr lang="en-US" sz="3200" b="1" dirty="0">
                <a:latin typeface="Corbel" pitchFamily="34" charset="0"/>
              </a:rPr>
              <a:t>And I said</a:t>
            </a:r>
            <a:r>
              <a:rPr lang="en-US" sz="3200" dirty="0">
                <a:latin typeface="Corbel" pitchFamily="34" charset="0"/>
              </a:rPr>
              <a:t>, </a:t>
            </a:r>
            <a:r>
              <a:rPr lang="en-US" sz="3200" b="1" dirty="0">
                <a:latin typeface="Corbel" pitchFamily="34" charset="0"/>
              </a:rPr>
              <a:t>‘I will never break My covenant </a:t>
            </a:r>
            <a:r>
              <a:rPr lang="en-US" sz="3200" dirty="0">
                <a:latin typeface="Corbel" pitchFamily="34" charset="0"/>
              </a:rPr>
              <a:t>with you. ﻿2﻿ And you, for your part, must make no covenant with the inhabitants of this land; you must tear down their altars.’ </a:t>
            </a:r>
            <a:r>
              <a:rPr lang="en-US" sz="3200" b="1" dirty="0">
                <a:latin typeface="Corbel" pitchFamily="34" charset="0"/>
              </a:rPr>
              <a:t>But you have not obeyed Me</a:t>
            </a:r>
            <a:r>
              <a:rPr lang="en-US" sz="3200" dirty="0">
                <a:latin typeface="Corbel" pitchFamily="34" charset="0"/>
              </a:rPr>
              <a:t>—look what you have done!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752600" y="533400"/>
            <a:ext cx="5257800" cy="769441"/>
          </a:xfrm>
          <a:prstGeom prst="rect">
            <a:avLst/>
          </a:prstGeom>
          <a:noFill/>
          <a:ln w="9525">
            <a:noFill/>
            <a:miter lim="800000"/>
            <a:headEnd/>
            <a:tailEnd/>
          </a:ln>
        </p:spPr>
        <p:txBody>
          <a:bodyPr>
            <a:spAutoFit/>
          </a:bodyPr>
          <a:lstStyle/>
          <a:p>
            <a:pPr algn="ctr">
              <a:spcBef>
                <a:spcPct val="50000"/>
              </a:spcBef>
            </a:pPr>
            <a:r>
              <a:rPr lang="en-US" sz="4400" dirty="0">
                <a:latin typeface="Corbel" pitchFamily="34" charset="0"/>
              </a:rPr>
              <a:t>Genesis 31:10-13</a:t>
            </a:r>
          </a:p>
        </p:txBody>
      </p:sp>
      <p:sp>
        <p:nvSpPr>
          <p:cNvPr id="62467" name="Text Box 3"/>
          <p:cNvSpPr txBox="1">
            <a:spLocks noChangeArrowheads="1"/>
          </p:cNvSpPr>
          <p:nvPr/>
        </p:nvSpPr>
        <p:spPr bwMode="auto">
          <a:xfrm>
            <a:off x="533400" y="1600200"/>
            <a:ext cx="7848600" cy="4832092"/>
          </a:xfrm>
          <a:prstGeom prst="rect">
            <a:avLst/>
          </a:prstGeom>
          <a:noFill/>
          <a:ln w="9525">
            <a:noFill/>
            <a:miter lim="800000"/>
            <a:headEnd/>
            <a:tailEnd/>
          </a:ln>
        </p:spPr>
        <p:txBody>
          <a:bodyPr wrap="square">
            <a:spAutoFit/>
          </a:bodyPr>
          <a:lstStyle/>
          <a:p>
            <a:pPr>
              <a:spcBef>
                <a:spcPct val="50000"/>
              </a:spcBef>
            </a:pPr>
            <a:r>
              <a:rPr lang="en-US" sz="2800" b="1" baseline="30000" dirty="0">
                <a:latin typeface="Corbel" pitchFamily="34" charset="0"/>
              </a:rPr>
              <a:t>10 </a:t>
            </a:r>
            <a:r>
              <a:rPr lang="en-US" sz="2800" dirty="0">
                <a:latin typeface="Corbel" pitchFamily="34" charset="0"/>
              </a:rPr>
              <a:t>In the breeding season of the flock I lifted up my eyes and saw in a dream that the goats that mated with the flock were striped, spotted, and mottled. </a:t>
            </a:r>
            <a:r>
              <a:rPr lang="en-US" sz="2800" b="1" baseline="30000" dirty="0">
                <a:latin typeface="Corbel" pitchFamily="34" charset="0"/>
              </a:rPr>
              <a:t>11 </a:t>
            </a:r>
            <a:r>
              <a:rPr lang="en-US" sz="2800" dirty="0">
                <a:latin typeface="Corbel" pitchFamily="34" charset="0"/>
              </a:rPr>
              <a:t>Then </a:t>
            </a:r>
            <a:r>
              <a:rPr lang="en-US" sz="2800" b="1" dirty="0">
                <a:solidFill>
                  <a:schemeClr val="accent1">
                    <a:lumMod val="75000"/>
                  </a:schemeClr>
                </a:solidFill>
                <a:latin typeface="Corbel" pitchFamily="34" charset="0"/>
              </a:rPr>
              <a:t>the angel of God said</a:t>
            </a:r>
            <a:r>
              <a:rPr lang="en-US" sz="2800" dirty="0">
                <a:solidFill>
                  <a:srgbClr val="FF0000"/>
                </a:solidFill>
                <a:latin typeface="Corbel" pitchFamily="34" charset="0"/>
              </a:rPr>
              <a:t> </a:t>
            </a:r>
            <a:r>
              <a:rPr lang="en-US" sz="2800" dirty="0">
                <a:latin typeface="Corbel" pitchFamily="34" charset="0"/>
              </a:rPr>
              <a:t>to me in the dream, ‘Jacob,’ and I said, ‘Here I am!’ </a:t>
            </a:r>
            <a:r>
              <a:rPr lang="en-US" sz="2800" b="1" baseline="30000" dirty="0">
                <a:latin typeface="Corbel" pitchFamily="34" charset="0"/>
              </a:rPr>
              <a:t>12 </a:t>
            </a:r>
            <a:r>
              <a:rPr lang="en-US" sz="2800" dirty="0">
                <a:latin typeface="Corbel" pitchFamily="34" charset="0"/>
              </a:rPr>
              <a:t>And he said, ‘Lift up your eyes and see, all the goats that mate with the flock are striped, spotted, and mottled, for I have seen all that </a:t>
            </a:r>
            <a:r>
              <a:rPr lang="en-US" sz="2800" dirty="0" err="1">
                <a:latin typeface="Corbel" pitchFamily="34" charset="0"/>
              </a:rPr>
              <a:t>Laban</a:t>
            </a:r>
            <a:r>
              <a:rPr lang="en-US" sz="2800" dirty="0">
                <a:latin typeface="Corbel" pitchFamily="34" charset="0"/>
              </a:rPr>
              <a:t> is doing to you. </a:t>
            </a:r>
            <a:br>
              <a:rPr lang="en-US" sz="2800" dirty="0">
                <a:latin typeface="Corbel" pitchFamily="34" charset="0"/>
              </a:rPr>
            </a:br>
            <a:r>
              <a:rPr lang="en-US" sz="2800" b="1" baseline="30000" dirty="0">
                <a:latin typeface="Corbel" pitchFamily="34" charset="0"/>
              </a:rPr>
              <a:t>13 </a:t>
            </a:r>
            <a:r>
              <a:rPr lang="en-US" sz="2800" b="1" dirty="0">
                <a:solidFill>
                  <a:schemeClr val="accent1">
                    <a:lumMod val="75000"/>
                  </a:schemeClr>
                </a:solidFill>
                <a:latin typeface="Corbel" pitchFamily="34" charset="0"/>
              </a:rPr>
              <a:t>I am the God of Bethel</a:t>
            </a:r>
            <a:r>
              <a:rPr lang="en-US" sz="2800" dirty="0">
                <a:latin typeface="Corbel" pitchFamily="34" charset="0"/>
              </a:rPr>
              <a:t>, where you anointed a pillar and made a vow to me. Now arise, go out from this land and return to the land of your kindred.’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685800" y="304800"/>
            <a:ext cx="7772400" cy="762000"/>
          </a:xfrm>
          <a:prstGeom prst="rect">
            <a:avLst/>
          </a:prstGeom>
          <a:noFill/>
          <a:ln w="9525">
            <a:noFill/>
            <a:miter lim="800000"/>
            <a:headEnd/>
            <a:tailEnd/>
          </a:ln>
        </p:spPr>
        <p:txBody>
          <a:bodyPr anchor="ctr"/>
          <a:lstStyle/>
          <a:p>
            <a:pPr algn="ctr"/>
            <a:r>
              <a:rPr lang="en-US" sz="3600">
                <a:latin typeface="Corbel" pitchFamily="34" charset="0"/>
              </a:rPr>
              <a:t>Genesis 48:14-16</a:t>
            </a:r>
          </a:p>
        </p:txBody>
      </p:sp>
      <p:sp>
        <p:nvSpPr>
          <p:cNvPr id="63491" name="Rectangle 3"/>
          <p:cNvSpPr>
            <a:spLocks noChangeArrowheads="1"/>
          </p:cNvSpPr>
          <p:nvPr/>
        </p:nvSpPr>
        <p:spPr bwMode="auto">
          <a:xfrm>
            <a:off x="762000" y="1219200"/>
            <a:ext cx="7772400" cy="1905000"/>
          </a:xfrm>
          <a:prstGeom prst="rect">
            <a:avLst/>
          </a:prstGeom>
          <a:noFill/>
          <a:ln w="9525">
            <a:noFill/>
            <a:miter lim="800000"/>
            <a:headEnd/>
            <a:tailEnd/>
          </a:ln>
        </p:spPr>
        <p:txBody>
          <a:bodyPr anchor="ctr"/>
          <a:lstStyle/>
          <a:p>
            <a:r>
              <a:rPr lang="en-US" sz="2400" baseline="30000" dirty="0">
                <a:latin typeface="Corbel" pitchFamily="34" charset="0"/>
              </a:rPr>
              <a:t>14</a:t>
            </a:r>
            <a:r>
              <a:rPr lang="en-US" sz="2400" dirty="0">
                <a:latin typeface="Corbel" pitchFamily="34" charset="0"/>
              </a:rPr>
              <a:t> But Israel [i.e., Jacob] stretched out his right hand and laid it on Ephraim’s head, though he was the younger, and his left hand on Manasseh’s head—thus crossing his hands—although Manasseh was the first-born. </a:t>
            </a:r>
            <a:r>
              <a:rPr lang="en-US" sz="2400" baseline="30000" dirty="0">
                <a:latin typeface="Corbel" pitchFamily="34" charset="0"/>
              </a:rPr>
              <a:t>15 </a:t>
            </a:r>
            <a:r>
              <a:rPr lang="en-US" sz="2400" dirty="0">
                <a:latin typeface="Corbel" pitchFamily="34" charset="0"/>
              </a:rPr>
              <a:t>And he blessed Joseph, saying:</a:t>
            </a:r>
          </a:p>
        </p:txBody>
      </p:sp>
      <p:sp>
        <p:nvSpPr>
          <p:cNvPr id="34820" name="Text Box 4"/>
          <p:cNvSpPr txBox="1">
            <a:spLocks noChangeArrowheads="1"/>
          </p:cNvSpPr>
          <p:nvPr/>
        </p:nvSpPr>
        <p:spPr bwMode="auto">
          <a:xfrm>
            <a:off x="457200" y="3581400"/>
            <a:ext cx="8305800" cy="461665"/>
          </a:xfrm>
          <a:prstGeom prst="rect">
            <a:avLst/>
          </a:prstGeom>
          <a:noFill/>
          <a:ln w="9525">
            <a:noFill/>
            <a:miter lim="800000"/>
            <a:headEnd/>
            <a:tailEnd/>
          </a:ln>
        </p:spPr>
        <p:txBody>
          <a:bodyPr wrap="square">
            <a:spAutoFit/>
          </a:bodyPr>
          <a:lstStyle/>
          <a:p>
            <a:pPr algn="ctr">
              <a:spcBef>
                <a:spcPct val="50000"/>
              </a:spcBef>
            </a:pPr>
            <a:r>
              <a:rPr lang="en-US" sz="2400" dirty="0">
                <a:latin typeface="Corbel" pitchFamily="34" charset="0"/>
              </a:rPr>
              <a:t>“The </a:t>
            </a:r>
            <a:r>
              <a:rPr lang="en-US" sz="2400" b="1" dirty="0">
                <a:solidFill>
                  <a:schemeClr val="accent1">
                    <a:lumMod val="75000"/>
                  </a:schemeClr>
                </a:solidFill>
                <a:latin typeface="Corbel" pitchFamily="34" charset="0"/>
              </a:rPr>
              <a:t>God</a:t>
            </a:r>
            <a:r>
              <a:rPr lang="en-US" sz="2400" dirty="0">
                <a:latin typeface="Corbel" pitchFamily="34" charset="0"/>
              </a:rPr>
              <a:t> in whose ways my fathers Abraham and Isaac walked;</a:t>
            </a:r>
          </a:p>
        </p:txBody>
      </p:sp>
      <p:sp>
        <p:nvSpPr>
          <p:cNvPr id="34821" name="Text Box 5"/>
          <p:cNvSpPr txBox="1">
            <a:spLocks noChangeArrowheads="1"/>
          </p:cNvSpPr>
          <p:nvPr/>
        </p:nvSpPr>
        <p:spPr bwMode="auto">
          <a:xfrm>
            <a:off x="609600" y="4191000"/>
            <a:ext cx="8229600" cy="461665"/>
          </a:xfrm>
          <a:prstGeom prst="rect">
            <a:avLst/>
          </a:prstGeom>
          <a:noFill/>
          <a:ln w="9525">
            <a:noFill/>
            <a:miter lim="800000"/>
            <a:headEnd/>
            <a:tailEnd/>
          </a:ln>
        </p:spPr>
        <p:txBody>
          <a:bodyPr wrap="square">
            <a:spAutoFit/>
          </a:bodyPr>
          <a:lstStyle/>
          <a:p>
            <a:pPr algn="ctr">
              <a:spcBef>
                <a:spcPct val="50000"/>
              </a:spcBef>
            </a:pPr>
            <a:r>
              <a:rPr lang="en-US" sz="2400" dirty="0">
                <a:latin typeface="Corbel" pitchFamily="34" charset="0"/>
              </a:rPr>
              <a:t>The </a:t>
            </a:r>
            <a:r>
              <a:rPr lang="en-US" sz="2400" b="1" dirty="0">
                <a:solidFill>
                  <a:schemeClr val="accent1">
                    <a:lumMod val="75000"/>
                  </a:schemeClr>
                </a:solidFill>
                <a:latin typeface="Corbel" pitchFamily="34" charset="0"/>
              </a:rPr>
              <a:t>God</a:t>
            </a:r>
            <a:r>
              <a:rPr lang="en-US" sz="2400" dirty="0">
                <a:latin typeface="Corbel" pitchFamily="34" charset="0"/>
              </a:rPr>
              <a:t> who has been my shepherd from my birth to this </a:t>
            </a:r>
            <a:r>
              <a:rPr lang="en-US" sz="2400" dirty="0" smtClean="0">
                <a:latin typeface="Corbel" pitchFamily="34" charset="0"/>
              </a:rPr>
              <a:t>day—</a:t>
            </a:r>
            <a:endParaRPr lang="en-US" sz="2400" baseline="30000" dirty="0">
              <a:latin typeface="Corbel" pitchFamily="34" charset="0"/>
            </a:endParaRPr>
          </a:p>
        </p:txBody>
      </p:sp>
      <p:sp>
        <p:nvSpPr>
          <p:cNvPr id="34822" name="Text Box 6"/>
          <p:cNvSpPr txBox="1">
            <a:spLocks noChangeArrowheads="1"/>
          </p:cNvSpPr>
          <p:nvPr/>
        </p:nvSpPr>
        <p:spPr bwMode="auto">
          <a:xfrm>
            <a:off x="533400" y="4724400"/>
            <a:ext cx="6553200" cy="461665"/>
          </a:xfrm>
          <a:prstGeom prst="rect">
            <a:avLst/>
          </a:prstGeom>
          <a:noFill/>
          <a:ln w="9525">
            <a:noFill/>
            <a:miter lim="800000"/>
            <a:headEnd/>
            <a:tailEnd/>
          </a:ln>
        </p:spPr>
        <p:txBody>
          <a:bodyPr>
            <a:spAutoFit/>
          </a:bodyPr>
          <a:lstStyle/>
          <a:p>
            <a:pPr algn="ctr">
              <a:spcBef>
                <a:spcPct val="50000"/>
              </a:spcBef>
            </a:pPr>
            <a:r>
              <a:rPr lang="en-US" sz="2400" dirty="0">
                <a:latin typeface="Corbel" pitchFamily="34" charset="0"/>
              </a:rPr>
              <a:t>The </a:t>
            </a:r>
            <a:r>
              <a:rPr lang="en-US" sz="2400" b="1" dirty="0">
                <a:solidFill>
                  <a:schemeClr val="accent1">
                    <a:lumMod val="75000"/>
                  </a:schemeClr>
                </a:solidFill>
                <a:latin typeface="Corbel" pitchFamily="34" charset="0"/>
              </a:rPr>
              <a:t>Angel</a:t>
            </a:r>
            <a:r>
              <a:rPr lang="en-US" sz="2400" dirty="0">
                <a:latin typeface="Corbel" pitchFamily="34" charset="0"/>
              </a:rPr>
              <a:t> who has redeemed me from all harm—</a:t>
            </a:r>
          </a:p>
        </p:txBody>
      </p:sp>
      <p:sp>
        <p:nvSpPr>
          <p:cNvPr id="34823" name="Text Box 7"/>
          <p:cNvSpPr txBox="1">
            <a:spLocks noChangeArrowheads="1"/>
          </p:cNvSpPr>
          <p:nvPr/>
        </p:nvSpPr>
        <p:spPr bwMode="auto">
          <a:xfrm>
            <a:off x="1600200" y="5486400"/>
            <a:ext cx="5715000" cy="461665"/>
          </a:xfrm>
          <a:prstGeom prst="rect">
            <a:avLst/>
          </a:prstGeom>
          <a:noFill/>
          <a:ln w="9525">
            <a:noFill/>
            <a:miter lim="800000"/>
            <a:headEnd/>
            <a:tailEnd/>
          </a:ln>
        </p:spPr>
        <p:txBody>
          <a:bodyPr wrap="square">
            <a:spAutoFit/>
          </a:bodyPr>
          <a:lstStyle/>
          <a:p>
            <a:pPr>
              <a:spcBef>
                <a:spcPct val="50000"/>
              </a:spcBef>
            </a:pPr>
            <a:r>
              <a:rPr lang="en-US" sz="2400" dirty="0">
                <a:latin typeface="Corbel" pitchFamily="34" charset="0"/>
              </a:rPr>
              <a:t>May </a:t>
            </a:r>
            <a:r>
              <a:rPr lang="en-US" sz="2400" b="1" dirty="0">
                <a:solidFill>
                  <a:schemeClr val="accent1">
                    <a:lumMod val="75000"/>
                  </a:schemeClr>
                </a:solidFill>
                <a:latin typeface="Corbel" pitchFamily="34" charset="0"/>
              </a:rPr>
              <a:t>he</a:t>
            </a:r>
            <a:r>
              <a:rPr lang="en-US" sz="2400" dirty="0">
                <a:latin typeface="Corbel" pitchFamily="34" charset="0"/>
              </a:rPr>
              <a:t> bless these lads.”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500" fill="hold"/>
                                        <p:tgtEl>
                                          <p:spTgt spid="34820"/>
                                        </p:tgtEl>
                                        <p:attrNameLst>
                                          <p:attrName>ppt_x</p:attrName>
                                        </p:attrNameLst>
                                      </p:cBhvr>
                                      <p:tavLst>
                                        <p:tav tm="0">
                                          <p:val>
                                            <p:strVal val="#ppt_x"/>
                                          </p:val>
                                        </p:tav>
                                        <p:tav tm="100000">
                                          <p:val>
                                            <p:strVal val="#ppt_x"/>
                                          </p:val>
                                        </p:tav>
                                      </p:tavLst>
                                    </p:anim>
                                    <p:anim calcmode="lin" valueType="num">
                                      <p:cBhvr additive="base">
                                        <p:cTn id="8" dur="500" fill="hold"/>
                                        <p:tgtEl>
                                          <p:spTgt spid="348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21"/>
                                        </p:tgtEl>
                                        <p:attrNameLst>
                                          <p:attrName>style.visibility</p:attrName>
                                        </p:attrNameLst>
                                      </p:cBhvr>
                                      <p:to>
                                        <p:strVal val="visible"/>
                                      </p:to>
                                    </p:set>
                                    <p:anim calcmode="lin" valueType="num">
                                      <p:cBhvr additive="base">
                                        <p:cTn id="13" dur="500" fill="hold"/>
                                        <p:tgtEl>
                                          <p:spTgt spid="34821"/>
                                        </p:tgtEl>
                                        <p:attrNameLst>
                                          <p:attrName>ppt_x</p:attrName>
                                        </p:attrNameLst>
                                      </p:cBhvr>
                                      <p:tavLst>
                                        <p:tav tm="0">
                                          <p:val>
                                            <p:strVal val="#ppt_x"/>
                                          </p:val>
                                        </p:tav>
                                        <p:tav tm="100000">
                                          <p:val>
                                            <p:strVal val="#ppt_x"/>
                                          </p:val>
                                        </p:tav>
                                      </p:tavLst>
                                    </p:anim>
                                    <p:anim calcmode="lin" valueType="num">
                                      <p:cBhvr additive="base">
                                        <p:cTn id="14" dur="500" fill="hold"/>
                                        <p:tgtEl>
                                          <p:spTgt spid="348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22"/>
                                        </p:tgtEl>
                                        <p:attrNameLst>
                                          <p:attrName>style.visibility</p:attrName>
                                        </p:attrNameLst>
                                      </p:cBhvr>
                                      <p:to>
                                        <p:strVal val="visible"/>
                                      </p:to>
                                    </p:set>
                                    <p:anim calcmode="lin" valueType="num">
                                      <p:cBhvr additive="base">
                                        <p:cTn id="19" dur="500" fill="hold"/>
                                        <p:tgtEl>
                                          <p:spTgt spid="34822"/>
                                        </p:tgtEl>
                                        <p:attrNameLst>
                                          <p:attrName>ppt_x</p:attrName>
                                        </p:attrNameLst>
                                      </p:cBhvr>
                                      <p:tavLst>
                                        <p:tav tm="0">
                                          <p:val>
                                            <p:strVal val="#ppt_x"/>
                                          </p:val>
                                        </p:tav>
                                        <p:tav tm="100000">
                                          <p:val>
                                            <p:strVal val="#ppt_x"/>
                                          </p:val>
                                        </p:tav>
                                      </p:tavLst>
                                    </p:anim>
                                    <p:anim calcmode="lin" valueType="num">
                                      <p:cBhvr additive="base">
                                        <p:cTn id="20" dur="500" fill="hold"/>
                                        <p:tgtEl>
                                          <p:spTgt spid="348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23"/>
                                        </p:tgtEl>
                                        <p:attrNameLst>
                                          <p:attrName>style.visibility</p:attrName>
                                        </p:attrNameLst>
                                      </p:cBhvr>
                                      <p:to>
                                        <p:strVal val="visible"/>
                                      </p:to>
                                    </p:set>
                                    <p:anim calcmode="lin" valueType="num">
                                      <p:cBhvr additive="base">
                                        <p:cTn id="25" dur="500" fill="hold"/>
                                        <p:tgtEl>
                                          <p:spTgt spid="34823"/>
                                        </p:tgtEl>
                                        <p:attrNameLst>
                                          <p:attrName>ppt_x</p:attrName>
                                        </p:attrNameLst>
                                      </p:cBhvr>
                                      <p:tavLst>
                                        <p:tav tm="0">
                                          <p:val>
                                            <p:strVal val="#ppt_x"/>
                                          </p:val>
                                        </p:tav>
                                        <p:tav tm="100000">
                                          <p:val>
                                            <p:strVal val="#ppt_x"/>
                                          </p:val>
                                        </p:tav>
                                      </p:tavLst>
                                    </p:anim>
                                    <p:anim calcmode="lin" valueType="num">
                                      <p:cBhvr additive="base">
                                        <p:cTn id="26" dur="500" fill="hold"/>
                                        <p:tgtEl>
                                          <p:spTgt spid="348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P spid="34821" grpId="0" autoUpdateAnimBg="0"/>
      <p:bldP spid="34822" grpId="0" autoUpdateAnimBg="0"/>
      <p:bldP spid="34823"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itle 1"/>
          <p:cNvSpPr>
            <a:spLocks noGrp="1"/>
          </p:cNvSpPr>
          <p:nvPr>
            <p:ph type="ctrTitle"/>
          </p:nvPr>
        </p:nvSpPr>
        <p:spPr/>
        <p:txBody>
          <a:bodyPr anchor="ctr"/>
          <a:lstStyle/>
          <a:p>
            <a:pPr fontAlgn="auto">
              <a:spcAft>
                <a:spcPts val="0"/>
              </a:spcAft>
              <a:defRPr/>
            </a:pPr>
            <a:r>
              <a:rPr lang="en-US" sz="5400" dirty="0" smtClean="0">
                <a:solidFill>
                  <a:schemeClr val="tx1"/>
                </a:solidFill>
              </a:rPr>
              <a:t>The WORD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85800" y="1371600"/>
            <a:ext cx="7772400" cy="1828800"/>
          </a:xfrm>
        </p:spPr>
        <p:txBody>
          <a:bodyPr/>
          <a:lstStyle/>
          <a:p>
            <a:pPr eaLnBrk="1" hangingPunct="1"/>
            <a:r>
              <a:rPr lang="en-US" dirty="0" smtClean="0">
                <a:solidFill>
                  <a:schemeClr val="tx1"/>
                </a:solidFill>
              </a:rPr>
              <a:t>Genesis 15</a:t>
            </a:r>
          </a:p>
        </p:txBody>
      </p:sp>
      <p:sp>
        <p:nvSpPr>
          <p:cNvPr id="59395" name="Text Box 3"/>
          <p:cNvSpPr txBox="1">
            <a:spLocks noChangeArrowheads="1"/>
          </p:cNvSpPr>
          <p:nvPr/>
        </p:nvSpPr>
        <p:spPr bwMode="auto">
          <a:xfrm>
            <a:off x="838200" y="3962400"/>
            <a:ext cx="7543800" cy="1384995"/>
          </a:xfrm>
          <a:prstGeom prst="rect">
            <a:avLst/>
          </a:prstGeom>
          <a:noFill/>
          <a:ln w="9525">
            <a:noFill/>
            <a:miter lim="800000"/>
            <a:headEnd/>
            <a:tailEnd/>
          </a:ln>
        </p:spPr>
        <p:txBody>
          <a:bodyPr wrap="square">
            <a:spAutoFit/>
          </a:bodyPr>
          <a:lstStyle/>
          <a:p>
            <a:pPr>
              <a:spcBef>
                <a:spcPct val="20000"/>
              </a:spcBef>
            </a:pPr>
            <a:r>
              <a:rPr lang="en-US" sz="2800" baseline="30000" dirty="0">
                <a:latin typeface="Corbel" pitchFamily="34" charset="0"/>
              </a:rPr>
              <a:t>1</a:t>
            </a:r>
            <a:r>
              <a:rPr lang="en-US" sz="2800" dirty="0">
                <a:latin typeface="Corbel" pitchFamily="34" charset="0"/>
              </a:rPr>
              <a:t> After these things </a:t>
            </a:r>
            <a:r>
              <a:rPr lang="en-US" sz="2800" b="1" dirty="0">
                <a:solidFill>
                  <a:schemeClr val="accent1">
                    <a:lumMod val="75000"/>
                  </a:schemeClr>
                </a:solidFill>
                <a:latin typeface="Corbel" pitchFamily="34" charset="0"/>
              </a:rPr>
              <a:t>the word of the Lord came </a:t>
            </a:r>
            <a:r>
              <a:rPr lang="en-US" sz="2800" dirty="0">
                <a:latin typeface="Corbel" pitchFamily="34" charset="0"/>
              </a:rPr>
              <a:t>to Abram in a </a:t>
            </a:r>
            <a:r>
              <a:rPr lang="en-US" sz="2800" b="1" dirty="0">
                <a:solidFill>
                  <a:schemeClr val="accent1">
                    <a:lumMod val="75000"/>
                  </a:schemeClr>
                </a:solidFill>
                <a:latin typeface="Corbel" pitchFamily="34" charset="0"/>
              </a:rPr>
              <a:t>vision</a:t>
            </a:r>
            <a:r>
              <a:rPr lang="en-US" sz="2800" dirty="0">
                <a:latin typeface="Corbel" pitchFamily="34" charset="0"/>
              </a:rPr>
              <a:t>, “Do not be afraid, Abram, I am your shield; your reward shall be very great</a:t>
            </a:r>
            <a:r>
              <a:rPr lang="en-US" sz="2800" dirty="0" smtClean="0">
                <a:latin typeface="Corbel" pitchFamily="34" charset="0"/>
              </a:rPr>
              <a:t>.”</a:t>
            </a:r>
            <a:endParaRPr lang="en-US" sz="2800"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dissolve">
                                      <p:cBhvr>
                                        <p:cTn id="7" dur="5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1219200"/>
            <a:ext cx="7772400" cy="1828800"/>
          </a:xfrm>
        </p:spPr>
        <p:txBody>
          <a:bodyPr/>
          <a:lstStyle/>
          <a:p>
            <a:pPr eaLnBrk="1" hangingPunct="1"/>
            <a:r>
              <a:rPr lang="en-US" dirty="0" smtClean="0">
                <a:solidFill>
                  <a:schemeClr val="tx1"/>
                </a:solidFill>
              </a:rPr>
              <a:t>1 Samuel 3</a:t>
            </a:r>
          </a:p>
        </p:txBody>
      </p:sp>
      <p:sp>
        <p:nvSpPr>
          <p:cNvPr id="60419" name="Text Box 3"/>
          <p:cNvSpPr txBox="1">
            <a:spLocks noChangeArrowheads="1"/>
          </p:cNvSpPr>
          <p:nvPr/>
        </p:nvSpPr>
        <p:spPr bwMode="auto">
          <a:xfrm>
            <a:off x="457200" y="3810000"/>
            <a:ext cx="8229600" cy="2505301"/>
          </a:xfrm>
          <a:prstGeom prst="rect">
            <a:avLst/>
          </a:prstGeom>
          <a:noFill/>
          <a:ln w="9525">
            <a:noFill/>
            <a:miter lim="800000"/>
            <a:headEnd/>
            <a:tailEnd/>
          </a:ln>
        </p:spPr>
        <p:txBody>
          <a:bodyPr wrap="square">
            <a:spAutoFit/>
          </a:bodyPr>
          <a:lstStyle/>
          <a:p>
            <a:pPr>
              <a:lnSpc>
                <a:spcPct val="90000"/>
              </a:lnSpc>
              <a:spcBef>
                <a:spcPct val="20000"/>
              </a:spcBef>
            </a:pPr>
            <a:r>
              <a:rPr lang="en-US" sz="2800" b="1" baseline="30000" dirty="0" smtClean="0">
                <a:latin typeface="Corbel" pitchFamily="34" charset="0"/>
              </a:rPr>
              <a:t>1</a:t>
            </a:r>
            <a:r>
              <a:rPr lang="en-US" sz="2800" b="1" dirty="0" smtClean="0">
                <a:latin typeface="Corbel" pitchFamily="34" charset="0"/>
              </a:rPr>
              <a:t>  </a:t>
            </a:r>
            <a:r>
              <a:rPr lang="en-US" sz="2800" dirty="0" smtClean="0">
                <a:latin typeface="Corbel" pitchFamily="34" charset="0"/>
              </a:rPr>
              <a:t>Now </a:t>
            </a:r>
            <a:r>
              <a:rPr lang="en-US" sz="2800" dirty="0">
                <a:latin typeface="Corbel" pitchFamily="34" charset="0"/>
              </a:rPr>
              <a:t>the young man Samuel was ministering to the Lord </a:t>
            </a:r>
            <a:r>
              <a:rPr lang="en-US" sz="2800" dirty="0" smtClean="0">
                <a:latin typeface="Corbel" pitchFamily="34" charset="0"/>
              </a:rPr>
              <a:t>(YHWH) under </a:t>
            </a:r>
            <a:r>
              <a:rPr lang="en-US" sz="2800" dirty="0">
                <a:latin typeface="Corbel" pitchFamily="34" charset="0"/>
              </a:rPr>
              <a:t>Eli. And </a:t>
            </a:r>
            <a:r>
              <a:rPr lang="en-US" sz="2800" b="1" dirty="0">
                <a:solidFill>
                  <a:schemeClr val="accent1">
                    <a:lumMod val="75000"/>
                  </a:schemeClr>
                </a:solidFill>
                <a:latin typeface="Corbel" pitchFamily="34" charset="0"/>
              </a:rPr>
              <a:t>the word of the Lord was rare</a:t>
            </a:r>
            <a:r>
              <a:rPr lang="en-US" sz="2800" dirty="0">
                <a:latin typeface="Corbel" pitchFamily="34" charset="0"/>
              </a:rPr>
              <a:t> in those days; there was no frequent </a:t>
            </a:r>
            <a:r>
              <a:rPr lang="en-US" sz="2800" b="1" dirty="0">
                <a:solidFill>
                  <a:schemeClr val="accent1">
                    <a:lumMod val="75000"/>
                  </a:schemeClr>
                </a:solidFill>
                <a:latin typeface="Corbel" pitchFamily="34" charset="0"/>
              </a:rPr>
              <a:t>vision</a:t>
            </a:r>
            <a:r>
              <a:rPr lang="en-US" sz="2800" dirty="0">
                <a:latin typeface="Corbel" pitchFamily="34" charset="0"/>
              </a:rPr>
              <a:t> . . .</a:t>
            </a:r>
          </a:p>
          <a:p>
            <a:pPr>
              <a:lnSpc>
                <a:spcPct val="90000"/>
              </a:lnSpc>
              <a:spcBef>
                <a:spcPct val="20000"/>
              </a:spcBef>
            </a:pPr>
            <a:r>
              <a:rPr lang="en-US" sz="2800" baseline="30000" dirty="0">
                <a:latin typeface="Corbel" pitchFamily="34" charset="0"/>
              </a:rPr>
              <a:t>﻿7﻿</a:t>
            </a:r>
            <a:r>
              <a:rPr lang="en-US" sz="2800" dirty="0">
                <a:latin typeface="Corbel" pitchFamily="34" charset="0"/>
              </a:rPr>
              <a:t>Now Samuel had not yet experienced the Lord; the </a:t>
            </a:r>
            <a:r>
              <a:rPr lang="en-US" sz="2800" b="1" dirty="0">
                <a:solidFill>
                  <a:schemeClr val="accent1">
                    <a:lumMod val="75000"/>
                  </a:schemeClr>
                </a:solidFill>
                <a:latin typeface="Corbel" pitchFamily="34" charset="0"/>
              </a:rPr>
              <a:t>word of the Lord </a:t>
            </a:r>
            <a:r>
              <a:rPr lang="en-US" sz="2800" dirty="0">
                <a:latin typeface="Corbel" pitchFamily="34" charset="0"/>
              </a:rPr>
              <a:t>had not yet been </a:t>
            </a:r>
            <a:r>
              <a:rPr lang="en-US" sz="2800" b="1" dirty="0">
                <a:solidFill>
                  <a:schemeClr val="accent1">
                    <a:lumMod val="75000"/>
                  </a:schemeClr>
                </a:solidFill>
                <a:latin typeface="Corbel" pitchFamily="34" charset="0"/>
              </a:rPr>
              <a:t>revealed</a:t>
            </a:r>
            <a:r>
              <a:rPr lang="en-US" sz="2800" dirty="0">
                <a:latin typeface="Corbel" pitchFamily="34" charset="0"/>
              </a:rPr>
              <a:t> to him. </a:t>
            </a:r>
            <a:r>
              <a:rPr lang="en-US" sz="2800" b="1" baseline="30000" dirty="0">
                <a:latin typeface="Corbel" pitchFamily="34" charset="0"/>
              </a:rPr>
              <a:t>8   </a:t>
            </a:r>
            <a:r>
              <a:rPr lang="en-US" sz="2800" dirty="0">
                <a:latin typeface="Corbel" pitchFamily="34" charset="0"/>
              </a:rPr>
              <a:t>And the Lord called Samuel again the third </a:t>
            </a:r>
            <a:r>
              <a:rPr lang="en-US" sz="2800" dirty="0" smtClean="0">
                <a:latin typeface="Corbel" pitchFamily="34" charset="0"/>
              </a:rPr>
              <a:t>time . . .</a:t>
            </a:r>
            <a:endParaRPr lang="en-US" sz="2800"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419"/>
                                        </p:tgtEl>
                                        <p:attrNameLst>
                                          <p:attrName>style.visibility</p:attrName>
                                        </p:attrNameLst>
                                      </p:cBhvr>
                                      <p:to>
                                        <p:strVal val="visible"/>
                                      </p:to>
                                    </p:set>
                                    <p:animEffect transition="in" filter="dissolve">
                                      <p:cBhvr>
                                        <p:cTn id="7" dur="5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609600" y="914400"/>
            <a:ext cx="7924800" cy="4530471"/>
          </a:xfrm>
          <a:prstGeom prst="rect">
            <a:avLst/>
          </a:prstGeom>
          <a:noFill/>
          <a:ln w="9525">
            <a:noFill/>
            <a:miter lim="800000"/>
            <a:headEnd/>
            <a:tailEnd/>
          </a:ln>
        </p:spPr>
        <p:txBody>
          <a:bodyPr wrap="square">
            <a:spAutoFit/>
          </a:bodyPr>
          <a:lstStyle/>
          <a:p>
            <a:pPr>
              <a:lnSpc>
                <a:spcPct val="90000"/>
              </a:lnSpc>
              <a:spcBef>
                <a:spcPct val="20000"/>
              </a:spcBef>
            </a:pPr>
            <a:r>
              <a:rPr lang="en-US" sz="2800" b="1" baseline="30000" dirty="0">
                <a:latin typeface="Corbel" pitchFamily="34" charset="0"/>
              </a:rPr>
              <a:t>10 </a:t>
            </a:r>
            <a:r>
              <a:rPr lang="en-US" sz="2800" dirty="0">
                <a:latin typeface="Corbel" pitchFamily="34" charset="0"/>
              </a:rPr>
              <a:t>And </a:t>
            </a:r>
            <a:r>
              <a:rPr lang="en-US" sz="2800" b="1" dirty="0" smtClean="0">
                <a:solidFill>
                  <a:schemeClr val="accent1">
                    <a:lumMod val="75000"/>
                  </a:schemeClr>
                </a:solidFill>
                <a:latin typeface="Corbel" pitchFamily="34" charset="0"/>
              </a:rPr>
              <a:t>the LORD (YHWH) came </a:t>
            </a:r>
            <a:r>
              <a:rPr lang="en-US" sz="2800" b="1" dirty="0">
                <a:solidFill>
                  <a:schemeClr val="accent1">
                    <a:lumMod val="75000"/>
                  </a:schemeClr>
                </a:solidFill>
                <a:latin typeface="Corbel" pitchFamily="34" charset="0"/>
              </a:rPr>
              <a:t>and stood</a:t>
            </a:r>
            <a:r>
              <a:rPr lang="en-US" sz="2800" dirty="0">
                <a:latin typeface="Corbel" pitchFamily="34" charset="0"/>
              </a:rPr>
              <a:t>, calling as at other times, “Samuel! Samuel!” And Samuel said, “Speak, for your servant hears.”</a:t>
            </a:r>
          </a:p>
          <a:p>
            <a:pPr>
              <a:lnSpc>
                <a:spcPct val="90000"/>
              </a:lnSpc>
              <a:spcBef>
                <a:spcPct val="20000"/>
              </a:spcBef>
            </a:pPr>
            <a:endParaRPr lang="en-US" sz="2800" dirty="0">
              <a:latin typeface="Corbel" pitchFamily="34" charset="0"/>
            </a:endParaRPr>
          </a:p>
          <a:p>
            <a:pPr>
              <a:lnSpc>
                <a:spcPct val="90000"/>
              </a:lnSpc>
              <a:spcBef>
                <a:spcPct val="20000"/>
              </a:spcBef>
            </a:pPr>
            <a:r>
              <a:rPr lang="en-US" sz="2800" b="1" baseline="30000" dirty="0">
                <a:latin typeface="Corbel" pitchFamily="34" charset="0"/>
              </a:rPr>
              <a:t>19 </a:t>
            </a:r>
            <a:r>
              <a:rPr lang="en-US" sz="2800" dirty="0">
                <a:latin typeface="Corbel" pitchFamily="34" charset="0"/>
              </a:rPr>
              <a:t>And Samuel grew, and </a:t>
            </a:r>
            <a:r>
              <a:rPr lang="en-US" sz="2800" b="1" dirty="0" smtClean="0">
                <a:solidFill>
                  <a:schemeClr val="accent1">
                    <a:lumMod val="75000"/>
                  </a:schemeClr>
                </a:solidFill>
                <a:latin typeface="Corbel" pitchFamily="34" charset="0"/>
              </a:rPr>
              <a:t>the LORD (YHWH) </a:t>
            </a:r>
            <a:r>
              <a:rPr lang="en-US" sz="2800" dirty="0" smtClean="0">
                <a:latin typeface="Corbel" pitchFamily="34" charset="0"/>
              </a:rPr>
              <a:t>was </a:t>
            </a:r>
            <a:r>
              <a:rPr lang="en-US" sz="2800" dirty="0">
                <a:latin typeface="Corbel" pitchFamily="34" charset="0"/>
              </a:rPr>
              <a:t>with him and let none of his words fall to the ground. </a:t>
            </a:r>
            <a:r>
              <a:rPr lang="en-US" sz="2800" b="1" baseline="30000" dirty="0">
                <a:latin typeface="Corbel" pitchFamily="34" charset="0"/>
              </a:rPr>
              <a:t>20 </a:t>
            </a:r>
            <a:r>
              <a:rPr lang="en-US" sz="2800" dirty="0">
                <a:latin typeface="Corbel" pitchFamily="34" charset="0"/>
              </a:rPr>
              <a:t>And all Israel from Dan to Beersheba knew that Samuel was established as a prophet of the Lord. </a:t>
            </a:r>
            <a:r>
              <a:rPr lang="en-US" sz="2800" b="1" baseline="30000" dirty="0">
                <a:latin typeface="Corbel" pitchFamily="34" charset="0"/>
              </a:rPr>
              <a:t>21 </a:t>
            </a:r>
            <a:r>
              <a:rPr lang="en-US" sz="2800" dirty="0">
                <a:latin typeface="Corbel" pitchFamily="34" charset="0"/>
              </a:rPr>
              <a:t>And </a:t>
            </a:r>
            <a:r>
              <a:rPr lang="en-US" sz="2800" b="1" dirty="0" smtClean="0">
                <a:solidFill>
                  <a:schemeClr val="accent1">
                    <a:lumMod val="75000"/>
                  </a:schemeClr>
                </a:solidFill>
                <a:latin typeface="Corbel" pitchFamily="34" charset="0"/>
              </a:rPr>
              <a:t>the LORD (YHWH) appeared</a:t>
            </a:r>
            <a:r>
              <a:rPr lang="en-US" sz="2800" dirty="0" smtClean="0">
                <a:latin typeface="Corbel" pitchFamily="34" charset="0"/>
              </a:rPr>
              <a:t> </a:t>
            </a:r>
            <a:r>
              <a:rPr lang="en-US" sz="2800" dirty="0">
                <a:latin typeface="Corbel" pitchFamily="34" charset="0"/>
              </a:rPr>
              <a:t>again at Shiloh, </a:t>
            </a:r>
            <a:r>
              <a:rPr lang="en-US" sz="2800" b="1" dirty="0" smtClean="0">
                <a:solidFill>
                  <a:schemeClr val="accent1">
                    <a:lumMod val="75000"/>
                  </a:schemeClr>
                </a:solidFill>
                <a:latin typeface="Corbel" pitchFamily="34" charset="0"/>
              </a:rPr>
              <a:t>the LORD (YHWH) revealed </a:t>
            </a:r>
            <a:r>
              <a:rPr lang="en-US" sz="2800" b="1" dirty="0">
                <a:solidFill>
                  <a:schemeClr val="accent1">
                    <a:lumMod val="75000"/>
                  </a:schemeClr>
                </a:solidFill>
                <a:latin typeface="Corbel" pitchFamily="34" charset="0"/>
              </a:rPr>
              <a:t>himself</a:t>
            </a:r>
            <a:r>
              <a:rPr lang="en-US" sz="2800" dirty="0">
                <a:latin typeface="Corbel" pitchFamily="34" charset="0"/>
              </a:rPr>
              <a:t> to Samuel at Shiloh </a:t>
            </a:r>
            <a:r>
              <a:rPr lang="en-US" sz="2800" b="1" dirty="0" smtClean="0">
                <a:solidFill>
                  <a:schemeClr val="accent1">
                    <a:lumMod val="75000"/>
                  </a:schemeClr>
                </a:solidFill>
                <a:latin typeface="Corbel" pitchFamily="34" charset="0"/>
              </a:rPr>
              <a:t>by/as </a:t>
            </a:r>
            <a:r>
              <a:rPr lang="en-US" sz="2800" b="1" dirty="0">
                <a:solidFill>
                  <a:schemeClr val="accent1">
                    <a:lumMod val="75000"/>
                  </a:schemeClr>
                </a:solidFill>
                <a:latin typeface="Corbel" pitchFamily="34" charset="0"/>
              </a:rPr>
              <a:t>the word of the Lord</a:t>
            </a:r>
            <a:r>
              <a:rPr lang="en-US" sz="2800" dirty="0">
                <a:latin typeface="Corbel"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ChangeArrowheads="1"/>
          </p:cNvSpPr>
          <p:nvPr>
            <p:ph type="ctrTitle"/>
          </p:nvPr>
        </p:nvSpPr>
        <p:spPr>
          <a:xfrm>
            <a:off x="685800" y="1371600"/>
            <a:ext cx="7772400" cy="1828800"/>
          </a:xfrm>
        </p:spPr>
        <p:txBody>
          <a:bodyPr/>
          <a:lstStyle/>
          <a:p>
            <a:pPr eaLnBrk="1" hangingPunct="1"/>
            <a:r>
              <a:rPr lang="en-US" dirty="0" smtClean="0">
                <a:solidFill>
                  <a:schemeClr val="tx1"/>
                </a:solidFill>
              </a:rPr>
              <a:t>Jeremiah 1</a:t>
            </a:r>
          </a:p>
        </p:txBody>
      </p:sp>
      <p:sp>
        <p:nvSpPr>
          <p:cNvPr id="62467" name="Text Box 1027"/>
          <p:cNvSpPr txBox="1">
            <a:spLocks noChangeArrowheads="1"/>
          </p:cNvSpPr>
          <p:nvPr/>
        </p:nvSpPr>
        <p:spPr bwMode="auto">
          <a:xfrm>
            <a:off x="505287" y="3657600"/>
            <a:ext cx="8001000" cy="2462213"/>
          </a:xfrm>
          <a:prstGeom prst="rect">
            <a:avLst/>
          </a:prstGeom>
          <a:noFill/>
          <a:ln w="9525">
            <a:noFill/>
            <a:miter lim="800000"/>
            <a:headEnd/>
            <a:tailEnd/>
          </a:ln>
        </p:spPr>
        <p:txBody>
          <a:bodyPr wrap="square">
            <a:spAutoFit/>
          </a:bodyPr>
          <a:lstStyle/>
          <a:p>
            <a:pPr>
              <a:spcBef>
                <a:spcPct val="20000"/>
              </a:spcBef>
            </a:pPr>
            <a:r>
              <a:rPr lang="en-US" sz="2200" baseline="30000" dirty="0" smtClean="0">
                <a:latin typeface="Corbel" pitchFamily="34" charset="0"/>
              </a:rPr>
              <a:t> 4 </a:t>
            </a:r>
            <a:r>
              <a:rPr lang="en-US" sz="2200" dirty="0" smtClean="0">
                <a:latin typeface="Corbel" pitchFamily="34" charset="0"/>
              </a:rPr>
              <a:t>Now </a:t>
            </a:r>
            <a:r>
              <a:rPr lang="en-US" sz="2200" b="1" dirty="0" smtClean="0">
                <a:solidFill>
                  <a:schemeClr val="accent1">
                    <a:lumMod val="75000"/>
                  </a:schemeClr>
                </a:solidFill>
                <a:latin typeface="Corbel" pitchFamily="34" charset="0"/>
              </a:rPr>
              <a:t>the word of the Lord came</a:t>
            </a:r>
            <a:r>
              <a:rPr lang="en-US" sz="2200" dirty="0" smtClean="0">
                <a:solidFill>
                  <a:schemeClr val="accent1">
                    <a:lumMod val="75000"/>
                  </a:schemeClr>
                </a:solidFill>
                <a:latin typeface="Corbel" pitchFamily="34" charset="0"/>
              </a:rPr>
              <a:t> </a:t>
            </a:r>
            <a:r>
              <a:rPr lang="en-US" sz="2200" dirty="0" smtClean="0">
                <a:latin typeface="Corbel" pitchFamily="34" charset="0"/>
              </a:rPr>
              <a:t>to me saying, </a:t>
            </a:r>
            <a:r>
              <a:rPr lang="en-US" sz="2200" baseline="30000" dirty="0" smtClean="0">
                <a:latin typeface="Corbel" pitchFamily="34" charset="0"/>
              </a:rPr>
              <a:t>5 </a:t>
            </a:r>
            <a:r>
              <a:rPr lang="en-US" sz="2200" dirty="0" smtClean="0">
                <a:latin typeface="Corbel" pitchFamily="34" charset="0"/>
              </a:rPr>
              <a:t>“Before I formed you in the womb I knew you. . . .” </a:t>
            </a:r>
            <a:r>
              <a:rPr lang="en-US" sz="2200" baseline="30000" dirty="0" smtClean="0">
                <a:latin typeface="Corbel" pitchFamily="34" charset="0"/>
              </a:rPr>
              <a:t>6 </a:t>
            </a:r>
            <a:r>
              <a:rPr lang="en-US" sz="2200" dirty="0" smtClean="0">
                <a:latin typeface="Corbel" pitchFamily="34" charset="0"/>
              </a:rPr>
              <a:t>Then I said, “Ah, </a:t>
            </a:r>
            <a:r>
              <a:rPr lang="en-US" sz="2200" b="1" dirty="0" smtClean="0">
                <a:solidFill>
                  <a:schemeClr val="accent1">
                    <a:lumMod val="75000"/>
                  </a:schemeClr>
                </a:solidFill>
                <a:latin typeface="Corbel" pitchFamily="34" charset="0"/>
              </a:rPr>
              <a:t>Lord God (YHWH </a:t>
            </a:r>
            <a:r>
              <a:rPr lang="en-US" sz="2200" b="1" dirty="0" err="1" smtClean="0">
                <a:solidFill>
                  <a:schemeClr val="accent1">
                    <a:lumMod val="75000"/>
                  </a:schemeClr>
                </a:solidFill>
                <a:latin typeface="Corbel" pitchFamily="34" charset="0"/>
              </a:rPr>
              <a:t>elohim</a:t>
            </a:r>
            <a:r>
              <a:rPr lang="en-US" sz="2200" b="1" dirty="0" smtClean="0">
                <a:solidFill>
                  <a:schemeClr val="accent1">
                    <a:lumMod val="75000"/>
                  </a:schemeClr>
                </a:solidFill>
                <a:latin typeface="Corbel" pitchFamily="34" charset="0"/>
              </a:rPr>
              <a:t>)</a:t>
            </a:r>
            <a:r>
              <a:rPr lang="en-US" sz="2200" dirty="0" smtClean="0">
                <a:latin typeface="Corbel" pitchFamily="34" charset="0"/>
              </a:rPr>
              <a:t>! Truly I do not know how to speak, for I am only a boy.” </a:t>
            </a:r>
            <a:r>
              <a:rPr lang="en-US" sz="2200" baseline="30000" dirty="0" smtClean="0">
                <a:latin typeface="Corbel" pitchFamily="34" charset="0"/>
              </a:rPr>
              <a:t>7 </a:t>
            </a:r>
            <a:r>
              <a:rPr lang="en-US" sz="2200" dirty="0" smtClean="0">
                <a:latin typeface="Corbel" pitchFamily="34" charset="0"/>
              </a:rPr>
              <a:t>But </a:t>
            </a:r>
            <a:r>
              <a:rPr lang="en-US" sz="2200" b="1" dirty="0" smtClean="0">
                <a:solidFill>
                  <a:schemeClr val="accent1">
                    <a:lumMod val="75000"/>
                  </a:schemeClr>
                </a:solidFill>
                <a:latin typeface="Corbel" pitchFamily="34" charset="0"/>
              </a:rPr>
              <a:t>the LORD (YHWH) </a:t>
            </a:r>
            <a:r>
              <a:rPr lang="en-US" sz="2200" dirty="0" smtClean="0">
                <a:latin typeface="Corbel" pitchFamily="34" charset="0"/>
              </a:rPr>
              <a:t>said to me, “Do not say, ‘I am only a boy’; for you shall go to all to whom I send you . . . </a:t>
            </a:r>
            <a:r>
              <a:rPr lang="en-US" sz="2200" baseline="30000" dirty="0" smtClean="0">
                <a:latin typeface="Corbel" pitchFamily="34" charset="0"/>
              </a:rPr>
              <a:t>9 </a:t>
            </a:r>
            <a:r>
              <a:rPr lang="en-US" sz="2200" dirty="0" smtClean="0">
                <a:latin typeface="Corbel" pitchFamily="34" charset="0"/>
              </a:rPr>
              <a:t>Then </a:t>
            </a:r>
            <a:r>
              <a:rPr lang="en-US" sz="2200" b="1" dirty="0" smtClean="0">
                <a:solidFill>
                  <a:schemeClr val="accent1">
                    <a:lumMod val="75000"/>
                  </a:schemeClr>
                </a:solidFill>
                <a:latin typeface="Corbel" pitchFamily="34" charset="0"/>
              </a:rPr>
              <a:t>the LORD (YHWH) </a:t>
            </a:r>
            <a:r>
              <a:rPr lang="en-US" sz="2200" b="1" dirty="0" smtClean="0">
                <a:latin typeface="Corbel" pitchFamily="34" charset="0"/>
              </a:rPr>
              <a:t>put out his hand and touched my mouth</a:t>
            </a:r>
            <a:r>
              <a:rPr lang="en-US" sz="2200" dirty="0" smtClean="0">
                <a:latin typeface="Corbel" pitchFamily="34" charset="0"/>
              </a:rPr>
              <a:t>; and </a:t>
            </a:r>
            <a:r>
              <a:rPr lang="en-US" sz="2200" b="1" dirty="0" smtClean="0">
                <a:solidFill>
                  <a:schemeClr val="accent1">
                    <a:lumMod val="75000"/>
                  </a:schemeClr>
                </a:solidFill>
                <a:latin typeface="Corbel" pitchFamily="34" charset="0"/>
              </a:rPr>
              <a:t>the LORD (YHWH) </a:t>
            </a:r>
            <a:r>
              <a:rPr lang="en-US" sz="2200" dirty="0" smtClean="0">
                <a:latin typeface="Corbel" pitchFamily="34" charset="0"/>
              </a:rPr>
              <a:t>said to me, “Now I have put my words in your mouth. </a:t>
            </a:r>
            <a:endParaRPr lang="en-US" sz="2200"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467"/>
                                        </p:tgtEl>
                                        <p:attrNameLst>
                                          <p:attrName>style.visibility</p:attrName>
                                        </p:attrNameLst>
                                      </p:cBhvr>
                                      <p:to>
                                        <p:strVal val="visible"/>
                                      </p:to>
                                    </p:set>
                                    <p:animEffect transition="in" filter="dissolve">
                                      <p:cBhvr>
                                        <p:cTn id="7" dur="500"/>
                                        <p:tgtEl>
                                          <p:spTgt spid="62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p:cNvSpPr>
            <a:spLocks noGrp="1"/>
          </p:cNvSpPr>
          <p:nvPr>
            <p:ph type="ctrTitle"/>
          </p:nvPr>
        </p:nvSpPr>
        <p:spPr/>
        <p:txBody>
          <a:bodyPr anchor="ctr"/>
          <a:lstStyle/>
          <a:p>
            <a:pPr fontAlgn="auto">
              <a:spcAft>
                <a:spcPts val="0"/>
              </a:spcAft>
              <a:defRPr/>
            </a:pPr>
            <a:r>
              <a:rPr lang="en-US" sz="5400" dirty="0" smtClean="0">
                <a:solidFill>
                  <a:schemeClr val="tx1"/>
                </a:solidFill>
              </a:rPr>
              <a:t>The “Cloud-Rider”</a:t>
            </a:r>
          </a:p>
        </p:txBody>
      </p:sp>
      <p:sp>
        <p:nvSpPr>
          <p:cNvPr id="2" name="Subtitle 2"/>
          <p:cNvSpPr>
            <a:spLocks noGrp="1"/>
          </p:cNvSpPr>
          <p:nvPr>
            <p:ph type="subTitle" idx="1"/>
          </p:nvPr>
        </p:nvSpPr>
        <p:spPr/>
        <p:txBody>
          <a:bodyPr/>
          <a:lstStyle/>
          <a:p>
            <a:pPr marL="0" algn="ctr">
              <a:spcBef>
                <a:spcPct val="0"/>
              </a:spcBef>
            </a:pPr>
            <a:r>
              <a:rPr lang="en-US" smtClean="0">
                <a:solidFill>
                  <a:schemeClr val="tx2"/>
                </a:solidFill>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38200" y="609600"/>
            <a:ext cx="7315200" cy="762000"/>
          </a:xfrm>
        </p:spPr>
        <p:txBody>
          <a:bodyPr/>
          <a:lstStyle/>
          <a:p>
            <a:pPr fontAlgn="auto">
              <a:spcAft>
                <a:spcPts val="0"/>
              </a:spcAft>
              <a:defRPr/>
            </a:pPr>
            <a:r>
              <a:rPr lang="en-US" smtClean="0">
                <a:solidFill>
                  <a:schemeClr val="tx1"/>
                </a:solidFill>
              </a:rPr>
              <a:t>“He Who Rides the Clouds”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76400"/>
            <a:ext cx="7716552" cy="48401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026"/>
          <p:cNvSpPr txBox="1">
            <a:spLocks noChangeArrowheads="1"/>
          </p:cNvSpPr>
          <p:nvPr/>
        </p:nvSpPr>
        <p:spPr bwMode="auto">
          <a:xfrm>
            <a:off x="1066800" y="990600"/>
            <a:ext cx="7315200" cy="4493538"/>
          </a:xfrm>
          <a:prstGeom prst="rect">
            <a:avLst/>
          </a:prstGeom>
          <a:noFill/>
          <a:ln w="9525">
            <a:noFill/>
            <a:miter lim="800000"/>
            <a:headEnd/>
            <a:tailEnd/>
          </a:ln>
        </p:spPr>
        <p:txBody>
          <a:bodyPr>
            <a:spAutoFit/>
          </a:bodyPr>
          <a:lstStyle/>
          <a:p>
            <a:pPr>
              <a:spcBef>
                <a:spcPct val="50000"/>
              </a:spcBef>
            </a:pPr>
            <a:r>
              <a:rPr lang="en-US" sz="2800" b="1" dirty="0" smtClean="0">
                <a:latin typeface="Corbel" pitchFamily="34" charset="0"/>
              </a:rPr>
              <a:t>How is it that a first century Jew, so committed to monotheism that he or she would choose death rather than worship the Roman emperor or a Roman god, could embrace Jesus of Nazareth as God in the flesh alongside the God of Israel?</a:t>
            </a:r>
          </a:p>
          <a:p>
            <a:pPr>
              <a:spcBef>
                <a:spcPct val="50000"/>
              </a:spcBef>
            </a:pPr>
            <a:endParaRPr lang="en-US" sz="3200" dirty="0" smtClean="0">
              <a:latin typeface="Corbel" pitchFamily="34" charset="0"/>
            </a:endParaRPr>
          </a:p>
          <a:p>
            <a:pPr>
              <a:spcBef>
                <a:spcPct val="50000"/>
              </a:spcBef>
            </a:pPr>
            <a:r>
              <a:rPr lang="en-US" sz="2800" b="1" dirty="0" smtClean="0">
                <a:solidFill>
                  <a:schemeClr val="accent1">
                    <a:lumMod val="75000"/>
                  </a:schemeClr>
                </a:solidFill>
                <a:latin typeface="Corbel" pitchFamily="34" charset="0"/>
              </a:rPr>
              <a:t>Why was this not conceived of as a violation of the </a:t>
            </a:r>
            <a:r>
              <a:rPr lang="en-US" sz="2800" b="1" dirty="0" err="1" smtClean="0">
                <a:solidFill>
                  <a:schemeClr val="accent1">
                    <a:lumMod val="75000"/>
                  </a:schemeClr>
                </a:solidFill>
                <a:latin typeface="Corbel" pitchFamily="34" charset="0"/>
              </a:rPr>
              <a:t>Shema</a:t>
            </a:r>
            <a:r>
              <a:rPr lang="en-US" sz="2800" b="1" dirty="0" smtClean="0">
                <a:solidFill>
                  <a:schemeClr val="accent1">
                    <a:lumMod val="75000"/>
                  </a:schemeClr>
                </a:solidFill>
                <a:latin typeface="Corbel" pitchFamily="34" charset="0"/>
              </a:rPr>
              <a:t> and rejection of monotheism?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38200" y="609600"/>
            <a:ext cx="7315200" cy="762000"/>
          </a:xfrm>
        </p:spPr>
        <p:txBody>
          <a:bodyPr/>
          <a:lstStyle/>
          <a:p>
            <a:pPr fontAlgn="auto">
              <a:spcAft>
                <a:spcPts val="0"/>
              </a:spcAft>
              <a:defRPr/>
            </a:pPr>
            <a:r>
              <a:rPr lang="en-US" smtClean="0">
                <a:solidFill>
                  <a:schemeClr val="tx1"/>
                </a:solidFill>
              </a:rPr>
              <a:t>“He Who Rides the Clouds”</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057400"/>
            <a:ext cx="7819146" cy="3505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33482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0" y="533400"/>
            <a:ext cx="7315200" cy="762000"/>
          </a:xfrm>
        </p:spPr>
        <p:txBody>
          <a:bodyPr/>
          <a:lstStyle/>
          <a:p>
            <a:pPr algn="ctr" fontAlgn="auto">
              <a:spcAft>
                <a:spcPts val="0"/>
              </a:spcAft>
              <a:defRPr/>
            </a:pPr>
            <a:r>
              <a:rPr lang="en-US" sz="4400" dirty="0" smtClean="0">
                <a:solidFill>
                  <a:schemeClr val="tx1"/>
                </a:solidFill>
              </a:rPr>
              <a:t>Deuteronomy 33</a:t>
            </a:r>
          </a:p>
        </p:txBody>
      </p:sp>
      <p:sp>
        <p:nvSpPr>
          <p:cNvPr id="66563" name="Rectangle 3"/>
          <p:cNvSpPr>
            <a:spLocks noGrp="1" noChangeArrowheads="1"/>
          </p:cNvSpPr>
          <p:nvPr>
            <p:ph idx="4294967295"/>
          </p:nvPr>
        </p:nvSpPr>
        <p:spPr>
          <a:xfrm>
            <a:off x="457200" y="1524000"/>
            <a:ext cx="7315200" cy="2286000"/>
          </a:xfrm>
        </p:spPr>
        <p:txBody>
          <a:bodyPr/>
          <a:lstStyle/>
          <a:p>
            <a:pPr>
              <a:buFontTx/>
              <a:buNone/>
            </a:pPr>
            <a:r>
              <a:rPr lang="en-US" sz="3200" b="1" baseline="30000" dirty="0" smtClean="0">
                <a:latin typeface="Corbel" pitchFamily="34" charset="0"/>
                <a:cs typeface="Arial" charset="0"/>
              </a:rPr>
              <a:t>   </a:t>
            </a:r>
          </a:p>
          <a:p>
            <a:pPr>
              <a:buFontTx/>
              <a:buNone/>
            </a:pPr>
            <a:r>
              <a:rPr lang="en-US" sz="3200" b="1" baseline="30000" dirty="0" smtClean="0">
                <a:latin typeface="Corbel" pitchFamily="34" charset="0"/>
                <a:cs typeface="Arial" charset="0"/>
              </a:rPr>
              <a:t>    26 </a:t>
            </a:r>
            <a:r>
              <a:rPr lang="en-US" sz="3200" dirty="0" smtClean="0">
                <a:latin typeface="Corbel" pitchFamily="34" charset="0"/>
                <a:cs typeface="Times New Roman" pitchFamily="18" charset="0"/>
              </a:rPr>
              <a:t>“There is none like God, O </a:t>
            </a:r>
            <a:r>
              <a:rPr lang="en-US" sz="3200" dirty="0" err="1" smtClean="0">
                <a:latin typeface="Corbel" pitchFamily="34" charset="0"/>
                <a:cs typeface="Times New Roman" pitchFamily="18" charset="0"/>
              </a:rPr>
              <a:t>Jeshurun</a:t>
            </a:r>
            <a:r>
              <a:rPr lang="en-US" sz="3200" dirty="0" smtClean="0">
                <a:latin typeface="Corbel" pitchFamily="34" charset="0"/>
                <a:cs typeface="Times New Roman" pitchFamily="18" charset="0"/>
              </a:rPr>
              <a:t>, who </a:t>
            </a:r>
            <a:r>
              <a:rPr lang="en-US" sz="3200" b="1" dirty="0" smtClean="0">
                <a:solidFill>
                  <a:schemeClr val="accent1">
                    <a:lumMod val="75000"/>
                  </a:schemeClr>
                </a:solidFill>
                <a:latin typeface="Corbel" pitchFamily="34" charset="0"/>
                <a:cs typeface="Times New Roman" pitchFamily="18" charset="0"/>
              </a:rPr>
              <a:t>rides through the heavens </a:t>
            </a:r>
            <a:r>
              <a:rPr lang="en-US" sz="3200" dirty="0" smtClean="0">
                <a:latin typeface="Corbel" pitchFamily="34" charset="0"/>
                <a:cs typeface="Times New Roman" pitchFamily="18" charset="0"/>
              </a:rPr>
              <a:t>to your help, through the skies in his majesty.</a:t>
            </a:r>
            <a:r>
              <a:rPr lang="en-US" sz="3200" dirty="0" smtClean="0">
                <a:latin typeface="Corbe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0" y="685800"/>
            <a:ext cx="7315200" cy="838200"/>
          </a:xfrm>
        </p:spPr>
        <p:txBody>
          <a:bodyPr/>
          <a:lstStyle/>
          <a:p>
            <a:pPr algn="ctr" fontAlgn="auto">
              <a:spcAft>
                <a:spcPts val="0"/>
              </a:spcAft>
              <a:defRPr/>
            </a:pPr>
            <a:r>
              <a:rPr lang="en-US" sz="4400" dirty="0" smtClean="0">
                <a:solidFill>
                  <a:schemeClr val="tx1"/>
                </a:solidFill>
              </a:rPr>
              <a:t>Psalm 68</a:t>
            </a:r>
          </a:p>
        </p:txBody>
      </p:sp>
      <p:sp>
        <p:nvSpPr>
          <p:cNvPr id="67587" name="Rectangle 3"/>
          <p:cNvSpPr>
            <a:spLocks noGrp="1" noChangeArrowheads="1"/>
          </p:cNvSpPr>
          <p:nvPr>
            <p:ph idx="4294967295"/>
          </p:nvPr>
        </p:nvSpPr>
        <p:spPr>
          <a:xfrm>
            <a:off x="838200" y="1676400"/>
            <a:ext cx="7772400" cy="4267200"/>
          </a:xfrm>
        </p:spPr>
        <p:txBody>
          <a:bodyPr/>
          <a:lstStyle/>
          <a:p>
            <a:pPr>
              <a:buFontTx/>
              <a:buNone/>
            </a:pPr>
            <a:r>
              <a:rPr lang="en-US" sz="3200" b="1" baseline="30000" dirty="0" smtClean="0">
                <a:latin typeface="Corbel" pitchFamily="34" charset="0"/>
                <a:cs typeface="Arial" charset="0"/>
              </a:rPr>
              <a:t>    </a:t>
            </a:r>
          </a:p>
          <a:p>
            <a:pPr>
              <a:buFontTx/>
              <a:buNone/>
            </a:pPr>
            <a:r>
              <a:rPr lang="en-US" sz="3200" b="1" baseline="30000" dirty="0" smtClean="0">
                <a:latin typeface="Corbel" pitchFamily="34" charset="0"/>
                <a:cs typeface="Arial" charset="0"/>
              </a:rPr>
              <a:t>    32 </a:t>
            </a:r>
            <a:r>
              <a:rPr lang="en-US" sz="3200" dirty="0" smtClean="0">
                <a:latin typeface="Corbel" pitchFamily="34" charset="0"/>
                <a:cs typeface="Times New Roman" pitchFamily="18" charset="0"/>
              </a:rPr>
              <a:t> O kingdoms of the earth, sing to God; sing praises to </a:t>
            </a:r>
            <a:r>
              <a:rPr lang="en-US" sz="3200" b="1" dirty="0" smtClean="0">
                <a:solidFill>
                  <a:schemeClr val="accent1">
                    <a:lumMod val="75000"/>
                  </a:schemeClr>
                </a:solidFill>
                <a:latin typeface="Corbel" pitchFamily="34" charset="0"/>
              </a:rPr>
              <a:t>the LORD (YHWH) </a:t>
            </a:r>
            <a:r>
              <a:rPr lang="en-US" sz="3200" dirty="0" smtClean="0">
                <a:latin typeface="Corbel" pitchFamily="34" charset="0"/>
                <a:cs typeface="Times New Roman" pitchFamily="18" charset="0"/>
              </a:rPr>
              <a:t>, </a:t>
            </a:r>
            <a:r>
              <a:rPr lang="en-US" sz="3200" i="1" dirty="0" smtClean="0">
                <a:latin typeface="Corbel" pitchFamily="34" charset="0"/>
                <a:cs typeface="BibliaLS" pitchFamily="2" charset="-79"/>
              </a:rPr>
              <a:t>Selah </a:t>
            </a:r>
            <a:r>
              <a:rPr lang="en-US" sz="3200" b="1" baseline="30000" dirty="0" smtClean="0">
                <a:latin typeface="Corbel" pitchFamily="34" charset="0"/>
                <a:cs typeface="Arial" charset="0"/>
              </a:rPr>
              <a:t>33  </a:t>
            </a:r>
            <a:r>
              <a:rPr lang="en-US" sz="3200" dirty="0" smtClean="0">
                <a:latin typeface="Corbel" pitchFamily="34" charset="0"/>
                <a:cs typeface="Times New Roman" pitchFamily="18" charset="0"/>
              </a:rPr>
              <a:t>to </a:t>
            </a:r>
            <a:r>
              <a:rPr lang="en-US" sz="3200" b="1" dirty="0" smtClean="0">
                <a:solidFill>
                  <a:schemeClr val="accent1">
                    <a:lumMod val="75000"/>
                  </a:schemeClr>
                </a:solidFill>
                <a:latin typeface="Corbel" pitchFamily="34" charset="0"/>
                <a:cs typeface="Times New Roman" pitchFamily="18" charset="0"/>
              </a:rPr>
              <a:t>him who rides in the heavens</a:t>
            </a:r>
            <a:r>
              <a:rPr lang="en-US" sz="3200" dirty="0" smtClean="0">
                <a:latin typeface="Corbel" pitchFamily="34" charset="0"/>
                <a:cs typeface="Times New Roman" pitchFamily="18" charset="0"/>
              </a:rPr>
              <a:t>, the ancient heavens. . . .</a:t>
            </a:r>
            <a:r>
              <a:rPr lang="en-US" sz="3200" dirty="0" smtClean="0">
                <a:latin typeface="Corbe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0" y="762000"/>
            <a:ext cx="7315200" cy="762000"/>
          </a:xfrm>
        </p:spPr>
        <p:txBody>
          <a:bodyPr/>
          <a:lstStyle/>
          <a:p>
            <a:pPr algn="ctr" fontAlgn="auto">
              <a:spcAft>
                <a:spcPts val="0"/>
              </a:spcAft>
              <a:defRPr/>
            </a:pPr>
            <a:r>
              <a:rPr lang="en-US" sz="4400" dirty="0" smtClean="0">
                <a:solidFill>
                  <a:schemeClr val="tx1"/>
                </a:solidFill>
              </a:rPr>
              <a:t>Psalm 104</a:t>
            </a:r>
          </a:p>
        </p:txBody>
      </p:sp>
      <p:sp>
        <p:nvSpPr>
          <p:cNvPr id="68611" name="Rectangle 3"/>
          <p:cNvSpPr>
            <a:spLocks noGrp="1" noChangeArrowheads="1"/>
          </p:cNvSpPr>
          <p:nvPr>
            <p:ph idx="4294967295"/>
          </p:nvPr>
        </p:nvSpPr>
        <p:spPr>
          <a:xfrm>
            <a:off x="533400" y="1828800"/>
            <a:ext cx="7772400" cy="4495800"/>
          </a:xfrm>
        </p:spPr>
        <p:txBody>
          <a:bodyPr/>
          <a:lstStyle/>
          <a:p>
            <a:pPr>
              <a:buFontTx/>
              <a:buNone/>
            </a:pPr>
            <a:r>
              <a:rPr lang="en-US" sz="3200" dirty="0" smtClean="0">
                <a:latin typeface="Corbel" pitchFamily="34" charset="0"/>
                <a:cs typeface="Times New Roman" pitchFamily="18" charset="0"/>
              </a:rPr>
              <a:t>   1  Bless the Lord, O my soul! </a:t>
            </a:r>
            <a:r>
              <a:rPr lang="en-US" sz="3200" b="1" dirty="0" smtClean="0">
                <a:solidFill>
                  <a:schemeClr val="accent1">
                    <a:lumMod val="75000"/>
                  </a:schemeClr>
                </a:solidFill>
                <a:latin typeface="Corbel" pitchFamily="34" charset="0"/>
              </a:rPr>
              <a:t>O LORD (YHWH) </a:t>
            </a:r>
            <a:r>
              <a:rPr lang="en-US" sz="3200" dirty="0" smtClean="0">
                <a:latin typeface="Corbel" pitchFamily="34" charset="0"/>
                <a:cs typeface="Times New Roman" pitchFamily="18" charset="0"/>
              </a:rPr>
              <a:t>my God, you are very great! You are clothed with splendor and majesty, </a:t>
            </a:r>
            <a:r>
              <a:rPr lang="en-US" sz="3200" b="1" baseline="30000" dirty="0" smtClean="0">
                <a:latin typeface="Corbel" pitchFamily="34" charset="0"/>
                <a:cs typeface="Arial" charset="0"/>
              </a:rPr>
              <a:t>2 </a:t>
            </a:r>
            <a:r>
              <a:rPr lang="en-US" sz="3200" dirty="0" smtClean="0">
                <a:latin typeface="Corbel" pitchFamily="34" charset="0"/>
                <a:cs typeface="Times New Roman" pitchFamily="18" charset="0"/>
              </a:rPr>
              <a:t>covering yourself with light as with a garments stretching out the heavens like a tent. </a:t>
            </a:r>
            <a:r>
              <a:rPr lang="en-US" sz="3200" b="1" baseline="30000" dirty="0" smtClean="0">
                <a:latin typeface="Corbel" pitchFamily="34" charset="0"/>
                <a:cs typeface="Arial" charset="0"/>
              </a:rPr>
              <a:t>3 </a:t>
            </a:r>
            <a:r>
              <a:rPr lang="en-US" sz="3200" dirty="0" smtClean="0">
                <a:latin typeface="Corbel" pitchFamily="34" charset="0"/>
                <a:cs typeface="Times New Roman" pitchFamily="18" charset="0"/>
              </a:rPr>
              <a:t> He lays the beams of his chambers on the waters; </a:t>
            </a:r>
            <a:r>
              <a:rPr lang="en-US" sz="3200" b="1" dirty="0" smtClean="0">
                <a:solidFill>
                  <a:schemeClr val="accent1">
                    <a:lumMod val="75000"/>
                  </a:schemeClr>
                </a:solidFill>
                <a:latin typeface="Corbel" pitchFamily="34" charset="0"/>
                <a:cs typeface="Times New Roman" pitchFamily="18" charset="0"/>
              </a:rPr>
              <a:t>he makes the clouds his chariot</a:t>
            </a:r>
            <a:r>
              <a:rPr lang="en-US" sz="3200" dirty="0" smtClean="0">
                <a:latin typeface="Corbel" pitchFamily="34" charset="0"/>
                <a:cs typeface="Times New Roman" pitchFamily="18" charset="0"/>
              </a:rPr>
              <a:t>; he rides on the wings of the wind.</a:t>
            </a:r>
            <a:endParaRPr lang="en-US" sz="3200" dirty="0" smtClean="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0" y="685800"/>
            <a:ext cx="7315200" cy="914400"/>
          </a:xfrm>
        </p:spPr>
        <p:txBody>
          <a:bodyPr/>
          <a:lstStyle/>
          <a:p>
            <a:pPr algn="ctr" fontAlgn="auto">
              <a:spcAft>
                <a:spcPts val="0"/>
              </a:spcAft>
              <a:defRPr/>
            </a:pPr>
            <a:r>
              <a:rPr lang="en-US" sz="4400" dirty="0" smtClean="0">
                <a:solidFill>
                  <a:schemeClr val="tx1"/>
                </a:solidFill>
              </a:rPr>
              <a:t>Isaiah 19</a:t>
            </a:r>
          </a:p>
        </p:txBody>
      </p:sp>
      <p:sp>
        <p:nvSpPr>
          <p:cNvPr id="69635" name="Rectangle 3"/>
          <p:cNvSpPr>
            <a:spLocks noGrp="1" noChangeArrowheads="1"/>
          </p:cNvSpPr>
          <p:nvPr>
            <p:ph idx="4294967295"/>
          </p:nvPr>
        </p:nvSpPr>
        <p:spPr>
          <a:xfrm>
            <a:off x="533400" y="1752600"/>
            <a:ext cx="7543800" cy="4038600"/>
          </a:xfrm>
        </p:spPr>
        <p:txBody>
          <a:bodyPr/>
          <a:lstStyle/>
          <a:p>
            <a:pPr>
              <a:buFontTx/>
              <a:buNone/>
            </a:pPr>
            <a:r>
              <a:rPr lang="en-US" sz="3200" dirty="0" smtClean="0">
                <a:latin typeface="Corbel" pitchFamily="34" charset="0"/>
                <a:cs typeface="Times New Roman" pitchFamily="18" charset="0"/>
              </a:rPr>
              <a:t>An oracle concerning Egypt.</a:t>
            </a:r>
          </a:p>
          <a:p>
            <a:pPr>
              <a:buFontTx/>
              <a:buNone/>
            </a:pPr>
            <a:endParaRPr lang="en-US" sz="3200" dirty="0" smtClean="0">
              <a:latin typeface="Corbel" pitchFamily="34" charset="0"/>
              <a:cs typeface="Times New Roman" pitchFamily="18" charset="0"/>
            </a:endParaRPr>
          </a:p>
          <a:p>
            <a:pPr>
              <a:buFontTx/>
              <a:buNone/>
            </a:pPr>
            <a:r>
              <a:rPr lang="en-US" dirty="0" smtClean="0">
                <a:latin typeface="Corbel" pitchFamily="34" charset="0"/>
                <a:cs typeface="Times New Roman" pitchFamily="18" charset="0"/>
              </a:rPr>
              <a:t>   </a:t>
            </a:r>
            <a:r>
              <a:rPr lang="en-US" sz="2800" dirty="0" smtClean="0">
                <a:latin typeface="Corbel" pitchFamily="34" charset="0"/>
                <a:cs typeface="Times New Roman" pitchFamily="18" charset="0"/>
              </a:rPr>
              <a:t>Behold, </a:t>
            </a:r>
            <a:r>
              <a:rPr lang="en-US" sz="2800" b="1" dirty="0" smtClean="0">
                <a:solidFill>
                  <a:schemeClr val="accent1">
                    <a:lumMod val="75000"/>
                  </a:schemeClr>
                </a:solidFill>
                <a:latin typeface="Corbel" pitchFamily="34" charset="0"/>
                <a:cs typeface="Times New Roman" pitchFamily="18" charset="0"/>
              </a:rPr>
              <a:t>the Lord is riding on a swift cloud </a:t>
            </a:r>
            <a:r>
              <a:rPr lang="en-US" sz="2800" dirty="0" smtClean="0">
                <a:latin typeface="Corbel" pitchFamily="34" charset="0"/>
                <a:cs typeface="Times New Roman" pitchFamily="18" charset="0"/>
              </a:rPr>
              <a:t>and comes to Egypt; and the idols of Egypt will tremble at his presence, and the heart of the Egyptians will melt within them.</a:t>
            </a:r>
            <a:r>
              <a:rPr lang="en-US" sz="2800" dirty="0" smtClean="0">
                <a:latin typeface="Corbe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itle 1"/>
          <p:cNvSpPr>
            <a:spLocks noGrp="1"/>
          </p:cNvSpPr>
          <p:nvPr>
            <p:ph type="ctrTitle"/>
          </p:nvPr>
        </p:nvSpPr>
        <p:spPr/>
        <p:txBody>
          <a:bodyPr anchor="ctr"/>
          <a:lstStyle/>
          <a:p>
            <a:pPr fontAlgn="auto">
              <a:spcAft>
                <a:spcPts val="0"/>
              </a:spcAft>
              <a:defRPr/>
            </a:pPr>
            <a:r>
              <a:rPr lang="en-US" sz="5400" dirty="0" smtClean="0">
                <a:solidFill>
                  <a:schemeClr val="tx1"/>
                </a:solidFill>
              </a:rPr>
              <a:t>Jesus Against </a:t>
            </a:r>
            <a:br>
              <a:rPr lang="en-US" sz="5400" dirty="0" smtClean="0">
                <a:solidFill>
                  <a:schemeClr val="tx1"/>
                </a:solidFill>
              </a:rPr>
            </a:br>
            <a:r>
              <a:rPr lang="en-US" sz="5400" dirty="0" smtClean="0">
                <a:solidFill>
                  <a:schemeClr val="tx1"/>
                </a:solidFill>
              </a:rPr>
              <a:t>this Backdrop</a:t>
            </a:r>
          </a:p>
        </p:txBody>
      </p:sp>
      <p:sp>
        <p:nvSpPr>
          <p:cNvPr id="2" name="Subtitle 2"/>
          <p:cNvSpPr>
            <a:spLocks noGrp="1"/>
          </p:cNvSpPr>
          <p:nvPr>
            <p:ph type="subTitle" idx="1"/>
          </p:nvPr>
        </p:nvSpPr>
        <p:spPr/>
        <p:txBody>
          <a:bodyPr/>
          <a:lstStyle/>
          <a:p>
            <a:pPr marL="0" algn="ctr">
              <a:spcBef>
                <a:spcPct val="0"/>
              </a:spcBef>
            </a:pPr>
            <a:r>
              <a:rPr lang="en-US" smtClean="0">
                <a:solidFill>
                  <a:schemeClr val="tx2"/>
                </a:solidFill>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381000" y="460159"/>
            <a:ext cx="4114800" cy="914400"/>
          </a:xfrm>
        </p:spPr>
        <p:txBody>
          <a:bodyPr>
            <a:normAutofit/>
          </a:bodyPr>
          <a:lstStyle/>
          <a:p>
            <a:pPr fontAlgn="auto">
              <a:spcAft>
                <a:spcPts val="0"/>
              </a:spcAft>
              <a:defRPr/>
            </a:pPr>
            <a:r>
              <a:rPr lang="en-US" dirty="0" smtClean="0">
                <a:solidFill>
                  <a:schemeClr val="tx1"/>
                </a:solidFill>
              </a:rPr>
              <a:t>The Word</a:t>
            </a:r>
          </a:p>
        </p:txBody>
      </p:sp>
      <p:sp>
        <p:nvSpPr>
          <p:cNvPr id="87043" name="Text Box 3"/>
          <p:cNvSpPr txBox="1">
            <a:spLocks noChangeArrowheads="1"/>
          </p:cNvSpPr>
          <p:nvPr/>
        </p:nvSpPr>
        <p:spPr bwMode="auto">
          <a:xfrm>
            <a:off x="609600" y="1371600"/>
            <a:ext cx="8153400" cy="4185761"/>
          </a:xfrm>
          <a:prstGeom prst="rect">
            <a:avLst/>
          </a:prstGeom>
          <a:noFill/>
          <a:ln w="9525">
            <a:noFill/>
            <a:miter lim="800000"/>
            <a:headEnd/>
            <a:tailEnd/>
          </a:ln>
        </p:spPr>
        <p:txBody>
          <a:bodyPr>
            <a:spAutoFit/>
          </a:bodyPr>
          <a:lstStyle/>
          <a:p>
            <a:pPr>
              <a:spcBef>
                <a:spcPct val="50000"/>
              </a:spcBef>
            </a:pPr>
            <a:r>
              <a:rPr lang="en-US" sz="2800" b="1" dirty="0">
                <a:latin typeface="Corbel" pitchFamily="34" charset="0"/>
              </a:rPr>
              <a:t>John 1:1-3, </a:t>
            </a:r>
            <a:r>
              <a:rPr lang="en-US" sz="2800" b="1" dirty="0" smtClean="0">
                <a:latin typeface="Corbel" pitchFamily="34" charset="0"/>
              </a:rPr>
              <a:t>14</a:t>
            </a:r>
            <a:endParaRPr lang="en-US" sz="2800" b="1" dirty="0">
              <a:latin typeface="Corbel" pitchFamily="34" charset="0"/>
            </a:endParaRPr>
          </a:p>
          <a:p>
            <a:pPr>
              <a:spcBef>
                <a:spcPct val="50000"/>
              </a:spcBef>
            </a:pPr>
            <a:r>
              <a:rPr lang="en-US" sz="2800" b="1" dirty="0">
                <a:latin typeface="Corbel" pitchFamily="34" charset="0"/>
              </a:rPr>
              <a:t> </a:t>
            </a:r>
            <a:r>
              <a:rPr lang="en-US" sz="2800" b="1" baseline="30000" dirty="0">
                <a:latin typeface="Corbel" pitchFamily="34" charset="0"/>
              </a:rPr>
              <a:t>1</a:t>
            </a:r>
            <a:r>
              <a:rPr lang="en-US" sz="2800" dirty="0">
                <a:latin typeface="Corbel" pitchFamily="34" charset="0"/>
              </a:rPr>
              <a:t> In the beginning was </a:t>
            </a:r>
            <a:r>
              <a:rPr lang="en-US" sz="2800" b="1" dirty="0">
                <a:solidFill>
                  <a:schemeClr val="accent1">
                    <a:lumMod val="75000"/>
                  </a:schemeClr>
                </a:solidFill>
                <a:latin typeface="Corbel" pitchFamily="34" charset="0"/>
              </a:rPr>
              <a:t>the Word</a:t>
            </a:r>
            <a:r>
              <a:rPr lang="en-US" sz="2800" dirty="0">
                <a:latin typeface="Corbel" pitchFamily="34" charset="0"/>
              </a:rPr>
              <a:t>, and </a:t>
            </a:r>
            <a:r>
              <a:rPr lang="en-US" sz="2800" b="1" dirty="0" smtClean="0">
                <a:solidFill>
                  <a:schemeClr val="accent1">
                    <a:lumMod val="75000"/>
                  </a:schemeClr>
                </a:solidFill>
                <a:latin typeface="Corbel" pitchFamily="34" charset="0"/>
              </a:rPr>
              <a:t>the Word </a:t>
            </a:r>
            <a:r>
              <a:rPr lang="en-US" sz="2800" dirty="0" smtClean="0">
                <a:latin typeface="Corbel" pitchFamily="34" charset="0"/>
              </a:rPr>
              <a:t>was </a:t>
            </a:r>
            <a:r>
              <a:rPr lang="en-US" sz="2800" dirty="0">
                <a:latin typeface="Corbel" pitchFamily="34" charset="0"/>
              </a:rPr>
              <a:t>with God, and </a:t>
            </a:r>
            <a:r>
              <a:rPr lang="en-US" sz="2800" b="1" dirty="0" smtClean="0">
                <a:solidFill>
                  <a:schemeClr val="accent1">
                    <a:lumMod val="75000"/>
                  </a:schemeClr>
                </a:solidFill>
                <a:latin typeface="Corbel" pitchFamily="34" charset="0"/>
              </a:rPr>
              <a:t>the Word was </a:t>
            </a:r>
            <a:r>
              <a:rPr lang="en-US" sz="2800" b="1" dirty="0">
                <a:solidFill>
                  <a:schemeClr val="accent1">
                    <a:lumMod val="75000"/>
                  </a:schemeClr>
                </a:solidFill>
                <a:latin typeface="Corbel" pitchFamily="34" charset="0"/>
              </a:rPr>
              <a:t>God</a:t>
            </a:r>
            <a:r>
              <a:rPr lang="en-US" sz="2800" dirty="0">
                <a:latin typeface="Corbel" pitchFamily="34" charset="0"/>
              </a:rPr>
              <a:t>. </a:t>
            </a:r>
            <a:r>
              <a:rPr lang="en-US" sz="2800" b="1" baseline="30000" dirty="0">
                <a:latin typeface="Corbel" pitchFamily="34" charset="0"/>
              </a:rPr>
              <a:t>2 </a:t>
            </a:r>
            <a:r>
              <a:rPr lang="en-US" sz="2800" dirty="0">
                <a:latin typeface="Corbel" pitchFamily="34" charset="0"/>
              </a:rPr>
              <a:t>He was in the beginning with God. </a:t>
            </a:r>
            <a:r>
              <a:rPr lang="en-US" sz="2800" b="1" baseline="30000" dirty="0">
                <a:latin typeface="Corbel" pitchFamily="34" charset="0"/>
              </a:rPr>
              <a:t>3 </a:t>
            </a:r>
            <a:r>
              <a:rPr lang="en-US" sz="2800" dirty="0">
                <a:latin typeface="Corbel" pitchFamily="34" charset="0"/>
              </a:rPr>
              <a:t>All things were made through him, and without him was not any thing made that was made . . .  </a:t>
            </a:r>
            <a:r>
              <a:rPr lang="en-US" sz="2800" b="1" baseline="30000" dirty="0">
                <a:latin typeface="Corbel" pitchFamily="34" charset="0"/>
              </a:rPr>
              <a:t>14 </a:t>
            </a:r>
            <a:r>
              <a:rPr lang="en-US" sz="2800" dirty="0">
                <a:latin typeface="Corbel" pitchFamily="34" charset="0"/>
              </a:rPr>
              <a:t>And </a:t>
            </a:r>
            <a:r>
              <a:rPr lang="en-US" sz="2800" b="1" dirty="0" smtClean="0">
                <a:solidFill>
                  <a:schemeClr val="accent1">
                    <a:lumMod val="75000"/>
                  </a:schemeClr>
                </a:solidFill>
                <a:latin typeface="Corbel" pitchFamily="34" charset="0"/>
              </a:rPr>
              <a:t>the Word </a:t>
            </a:r>
            <a:r>
              <a:rPr lang="en-US" sz="2800" b="1" dirty="0" smtClean="0">
                <a:latin typeface="Corbel" pitchFamily="34" charset="0"/>
              </a:rPr>
              <a:t>became </a:t>
            </a:r>
            <a:r>
              <a:rPr lang="en-US" sz="2800" b="1" dirty="0">
                <a:latin typeface="Corbel" pitchFamily="34" charset="0"/>
              </a:rPr>
              <a:t>flesh </a:t>
            </a:r>
            <a:r>
              <a:rPr lang="en-US" sz="2800" dirty="0">
                <a:latin typeface="Corbel" pitchFamily="34" charset="0"/>
              </a:rPr>
              <a:t>and dwelt among us, and we have seen his glory, glory as of the only Son from the Father, full of grace and </a:t>
            </a:r>
            <a:r>
              <a:rPr lang="en-US" sz="2800" dirty="0" smtClean="0">
                <a:latin typeface="Corbel" pitchFamily="34" charset="0"/>
              </a:rPr>
              <a:t>truth.</a:t>
            </a:r>
            <a:endParaRPr lang="en-US" sz="2800"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dissolve">
                                      <p:cBhvr>
                                        <p:cTn id="7" dur="500"/>
                                        <p:tgtEl>
                                          <p:spTgt spid="87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xfrm>
            <a:off x="381000" y="457200"/>
            <a:ext cx="2971800" cy="762000"/>
          </a:xfrm>
        </p:spPr>
        <p:txBody>
          <a:bodyPr/>
          <a:lstStyle/>
          <a:p>
            <a:pPr fontAlgn="auto">
              <a:spcAft>
                <a:spcPts val="0"/>
              </a:spcAft>
              <a:defRPr/>
            </a:pPr>
            <a:r>
              <a:rPr lang="en-US" dirty="0" smtClean="0">
                <a:solidFill>
                  <a:schemeClr val="tx1"/>
                </a:solidFill>
              </a:rPr>
              <a:t>The Angel</a:t>
            </a:r>
          </a:p>
        </p:txBody>
      </p:sp>
      <p:sp>
        <p:nvSpPr>
          <p:cNvPr id="78851" name="Text Box 3"/>
          <p:cNvSpPr txBox="1">
            <a:spLocks noChangeArrowheads="1"/>
          </p:cNvSpPr>
          <p:nvPr/>
        </p:nvSpPr>
        <p:spPr bwMode="auto">
          <a:xfrm>
            <a:off x="762000" y="1600200"/>
            <a:ext cx="7543800" cy="2462213"/>
          </a:xfrm>
          <a:prstGeom prst="rect">
            <a:avLst/>
          </a:prstGeom>
          <a:noFill/>
          <a:ln w="9525">
            <a:noFill/>
            <a:miter lim="800000"/>
            <a:headEnd/>
            <a:tailEnd/>
          </a:ln>
        </p:spPr>
        <p:txBody>
          <a:bodyPr>
            <a:spAutoFit/>
          </a:bodyPr>
          <a:lstStyle/>
          <a:p>
            <a:pPr>
              <a:spcBef>
                <a:spcPct val="50000"/>
              </a:spcBef>
            </a:pPr>
            <a:r>
              <a:rPr lang="en-US" sz="2800" dirty="0">
                <a:latin typeface="Corbel" pitchFamily="34" charset="0"/>
              </a:rPr>
              <a:t>Jude 5</a:t>
            </a:r>
          </a:p>
          <a:p>
            <a:pPr>
              <a:spcBef>
                <a:spcPct val="50000"/>
              </a:spcBef>
            </a:pPr>
            <a:r>
              <a:rPr lang="en-US" sz="2800" b="1" baseline="30000" dirty="0">
                <a:latin typeface="Corbel" pitchFamily="34" charset="0"/>
              </a:rPr>
              <a:t>5 </a:t>
            </a:r>
            <a:r>
              <a:rPr lang="en-US" sz="2800" dirty="0">
                <a:latin typeface="Corbel" pitchFamily="34" charset="0"/>
              </a:rPr>
              <a:t>Now I want to remind you, although you once fully knew it, that</a:t>
            </a:r>
            <a:r>
              <a:rPr lang="en-US" sz="2800" b="1" dirty="0">
                <a:latin typeface="Corbel" pitchFamily="34" charset="0"/>
              </a:rPr>
              <a:t> </a:t>
            </a:r>
            <a:r>
              <a:rPr lang="en-US" sz="2800" b="1" dirty="0">
                <a:solidFill>
                  <a:schemeClr val="accent1">
                    <a:lumMod val="75000"/>
                  </a:schemeClr>
                </a:solidFill>
                <a:latin typeface="Corbel" pitchFamily="34" charset="0"/>
              </a:rPr>
              <a:t>Jesus, who saved a people out of the land of Egypt</a:t>
            </a:r>
            <a:r>
              <a:rPr lang="en-US" sz="2800" dirty="0">
                <a:latin typeface="Corbel" pitchFamily="34" charset="0"/>
              </a:rPr>
              <a:t>, afterward destroyed those who did not believe.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304800" y="533400"/>
            <a:ext cx="6781800" cy="762000"/>
          </a:xfrm>
        </p:spPr>
        <p:txBody>
          <a:bodyPr/>
          <a:lstStyle/>
          <a:p>
            <a:pPr fontAlgn="auto">
              <a:spcAft>
                <a:spcPts val="0"/>
              </a:spcAft>
              <a:defRPr/>
            </a:pPr>
            <a:r>
              <a:rPr lang="en-US" dirty="0" smtClean="0">
                <a:solidFill>
                  <a:schemeClr val="tx1"/>
                </a:solidFill>
              </a:rPr>
              <a:t>The Name</a:t>
            </a:r>
          </a:p>
        </p:txBody>
      </p:sp>
      <p:sp>
        <p:nvSpPr>
          <p:cNvPr id="79875" name="Text Box 3"/>
          <p:cNvSpPr txBox="1">
            <a:spLocks noChangeArrowheads="1"/>
          </p:cNvSpPr>
          <p:nvPr/>
        </p:nvSpPr>
        <p:spPr bwMode="auto">
          <a:xfrm>
            <a:off x="533400" y="1295400"/>
            <a:ext cx="8153400" cy="4985980"/>
          </a:xfrm>
          <a:prstGeom prst="rect">
            <a:avLst/>
          </a:prstGeom>
          <a:noFill/>
          <a:ln w="9525">
            <a:noFill/>
            <a:miter lim="800000"/>
            <a:headEnd/>
            <a:tailEnd/>
          </a:ln>
        </p:spPr>
        <p:txBody>
          <a:bodyPr>
            <a:spAutoFit/>
          </a:bodyPr>
          <a:lstStyle/>
          <a:p>
            <a:pPr>
              <a:spcBef>
                <a:spcPct val="50000"/>
              </a:spcBef>
            </a:pPr>
            <a:r>
              <a:rPr lang="en-US" sz="2800" b="1" dirty="0" smtClean="0">
                <a:latin typeface="Corbel" pitchFamily="34" charset="0"/>
              </a:rPr>
              <a:t>John 17</a:t>
            </a:r>
          </a:p>
          <a:p>
            <a:pPr>
              <a:spcBef>
                <a:spcPct val="50000"/>
              </a:spcBef>
            </a:pPr>
            <a:r>
              <a:rPr lang="en-US" sz="2800" b="1" baseline="30000" dirty="0" smtClean="0">
                <a:latin typeface="Corbel" pitchFamily="34" charset="0"/>
              </a:rPr>
              <a:t>6</a:t>
            </a:r>
            <a:r>
              <a:rPr lang="en-US" sz="2800" dirty="0" smtClean="0">
                <a:latin typeface="Corbel" pitchFamily="34" charset="0"/>
              </a:rPr>
              <a:t> </a:t>
            </a:r>
            <a:r>
              <a:rPr lang="en-US" sz="2800" dirty="0">
                <a:latin typeface="Corbel" pitchFamily="34" charset="0"/>
              </a:rPr>
              <a:t>﻿“</a:t>
            </a:r>
            <a:r>
              <a:rPr lang="en-US" sz="2800" b="1" dirty="0">
                <a:latin typeface="Corbel" pitchFamily="34" charset="0"/>
              </a:rPr>
              <a:t>I have manifested </a:t>
            </a:r>
            <a:r>
              <a:rPr lang="en-US" sz="2800" b="1" dirty="0">
                <a:solidFill>
                  <a:schemeClr val="accent1">
                    <a:lumMod val="75000"/>
                  </a:schemeClr>
                </a:solidFill>
                <a:latin typeface="Corbel" pitchFamily="34" charset="0"/>
              </a:rPr>
              <a:t>your name </a:t>
            </a:r>
            <a:r>
              <a:rPr lang="en-US" sz="2800" dirty="0">
                <a:latin typeface="Corbel" pitchFamily="34" charset="0"/>
              </a:rPr>
              <a:t>to the people ﻿whom you gave me out of the world. ﻿Yours they were, and you gave them to me, and they have kept your word. </a:t>
            </a:r>
          </a:p>
          <a:p>
            <a:endParaRPr lang="en-US" sz="2400" dirty="0">
              <a:latin typeface="Corbel" pitchFamily="34" charset="0"/>
            </a:endParaRPr>
          </a:p>
          <a:p>
            <a:r>
              <a:rPr lang="en-US" sz="2800" b="1" baseline="30000" dirty="0">
                <a:latin typeface="Corbel" pitchFamily="34" charset="0"/>
              </a:rPr>
              <a:t>12</a:t>
            </a:r>
            <a:r>
              <a:rPr lang="en-US" sz="2800" dirty="0">
                <a:latin typeface="Corbel" pitchFamily="34" charset="0"/>
              </a:rPr>
              <a:t> ﻿While I was with them, </a:t>
            </a:r>
            <a:r>
              <a:rPr lang="en-US" sz="2800" b="1" dirty="0">
                <a:latin typeface="Corbel" pitchFamily="34" charset="0"/>
              </a:rPr>
              <a:t>I kept them in/by </a:t>
            </a:r>
            <a:r>
              <a:rPr lang="en-US" sz="2800" b="1" dirty="0">
                <a:solidFill>
                  <a:schemeClr val="accent1">
                    <a:lumMod val="75000"/>
                  </a:schemeClr>
                </a:solidFill>
                <a:latin typeface="Corbel" pitchFamily="34" charset="0"/>
              </a:rPr>
              <a:t>your name</a:t>
            </a:r>
            <a:r>
              <a:rPr lang="en-US" sz="2800" dirty="0">
                <a:latin typeface="Corbel" pitchFamily="34" charset="0"/>
              </a:rPr>
              <a:t>, which you have given me. </a:t>
            </a:r>
          </a:p>
          <a:p>
            <a:endParaRPr lang="en-US" sz="2800" dirty="0">
              <a:latin typeface="Corbel" pitchFamily="34" charset="0"/>
            </a:endParaRPr>
          </a:p>
          <a:p>
            <a:r>
              <a:rPr lang="en-US" sz="2800" b="1" baseline="30000" dirty="0">
                <a:latin typeface="Corbel" pitchFamily="34" charset="0"/>
              </a:rPr>
              <a:t>26</a:t>
            </a:r>
            <a:r>
              <a:rPr lang="en-US" sz="2800" dirty="0">
                <a:latin typeface="Corbel" pitchFamily="34" charset="0"/>
              </a:rPr>
              <a:t> ﻿</a:t>
            </a:r>
            <a:r>
              <a:rPr lang="en-US" sz="2800" b="1" dirty="0">
                <a:latin typeface="Corbel" pitchFamily="34" charset="0"/>
              </a:rPr>
              <a:t>I made known to them </a:t>
            </a:r>
            <a:r>
              <a:rPr lang="en-US" sz="2800" b="1" dirty="0">
                <a:solidFill>
                  <a:schemeClr val="accent1">
                    <a:lumMod val="75000"/>
                  </a:schemeClr>
                </a:solidFill>
                <a:latin typeface="Corbel" pitchFamily="34" charset="0"/>
              </a:rPr>
              <a:t>your name</a:t>
            </a:r>
            <a:r>
              <a:rPr lang="en-US" sz="2800" dirty="0">
                <a:latin typeface="Corbel" pitchFamily="34" charset="0"/>
              </a:rPr>
              <a:t>, and I will continue to make it known, that the love ﻿with which you have loved me may be in them, and ﻿I in them.”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533400" y="838200"/>
            <a:ext cx="5638800" cy="1143000"/>
          </a:xfrm>
        </p:spPr>
        <p:txBody>
          <a:bodyPr>
            <a:normAutofit/>
          </a:bodyPr>
          <a:lstStyle/>
          <a:p>
            <a:pPr fontAlgn="auto">
              <a:spcAft>
                <a:spcPts val="0"/>
              </a:spcAft>
              <a:defRPr/>
            </a:pPr>
            <a:r>
              <a:rPr lang="en-US" dirty="0" smtClean="0">
                <a:solidFill>
                  <a:schemeClr val="tx1"/>
                </a:solidFill>
              </a:rPr>
              <a:t>Rider on the Clouds</a:t>
            </a:r>
          </a:p>
        </p:txBody>
      </p:sp>
      <p:sp>
        <p:nvSpPr>
          <p:cNvPr id="80899" name="Text Box 3"/>
          <p:cNvSpPr txBox="1">
            <a:spLocks noChangeArrowheads="1"/>
          </p:cNvSpPr>
          <p:nvPr/>
        </p:nvSpPr>
        <p:spPr bwMode="auto">
          <a:xfrm>
            <a:off x="838200" y="2362200"/>
            <a:ext cx="7467600" cy="1815882"/>
          </a:xfrm>
          <a:prstGeom prst="rect">
            <a:avLst/>
          </a:prstGeom>
          <a:noFill/>
          <a:ln w="9525">
            <a:noFill/>
            <a:miter lim="800000"/>
            <a:headEnd/>
            <a:tailEnd/>
          </a:ln>
        </p:spPr>
        <p:txBody>
          <a:bodyPr>
            <a:spAutoFit/>
          </a:bodyPr>
          <a:lstStyle/>
          <a:p>
            <a:pPr>
              <a:spcBef>
                <a:spcPct val="50000"/>
              </a:spcBef>
            </a:pPr>
            <a:r>
              <a:rPr lang="en-US" sz="2800" b="1" baseline="30000" dirty="0" smtClean="0">
                <a:latin typeface="Corbel" pitchFamily="34" charset="0"/>
              </a:rPr>
              <a:t>13 </a:t>
            </a:r>
            <a:r>
              <a:rPr lang="en-US" sz="2800" dirty="0">
                <a:latin typeface="Corbel" pitchFamily="34" charset="0"/>
              </a:rPr>
              <a:t>I saw in the night visions, and behold, </a:t>
            </a:r>
            <a:r>
              <a:rPr lang="en-US" sz="2800" b="1" dirty="0">
                <a:solidFill>
                  <a:schemeClr val="accent1">
                    <a:lumMod val="75000"/>
                  </a:schemeClr>
                </a:solidFill>
                <a:latin typeface="Corbel" pitchFamily="34" charset="0"/>
              </a:rPr>
              <a:t>upon the clouds</a:t>
            </a:r>
            <a:r>
              <a:rPr lang="en-US" sz="2800" dirty="0">
                <a:latin typeface="Corbel" pitchFamily="34" charset="0"/>
              </a:rPr>
              <a:t> of heaven there came </a:t>
            </a:r>
            <a:r>
              <a:rPr lang="en-US" sz="2800" b="1" dirty="0">
                <a:solidFill>
                  <a:schemeClr val="accent1">
                    <a:lumMod val="75000"/>
                  </a:schemeClr>
                </a:solidFill>
                <a:latin typeface="Corbel" pitchFamily="34" charset="0"/>
              </a:rPr>
              <a:t>one like a son of man</a:t>
            </a:r>
            <a:r>
              <a:rPr lang="en-US" sz="2800" dirty="0">
                <a:latin typeface="Corbel" pitchFamily="34" charset="0"/>
              </a:rPr>
              <a:t>, and he came to the </a:t>
            </a:r>
            <a:r>
              <a:rPr lang="en-US" sz="2800" b="1" dirty="0">
                <a:solidFill>
                  <a:srgbClr val="0070C0"/>
                </a:solidFill>
                <a:latin typeface="Corbel" pitchFamily="34" charset="0"/>
              </a:rPr>
              <a:t>Ancient of Days</a:t>
            </a:r>
            <a:r>
              <a:rPr lang="en-US" sz="2800" dirty="0">
                <a:latin typeface="Corbel" pitchFamily="34" charset="0"/>
              </a:rPr>
              <a:t> and was presented before him.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ctrTitle"/>
          </p:nvPr>
        </p:nvSpPr>
        <p:spPr/>
        <p:txBody>
          <a:bodyPr anchor="ctr"/>
          <a:lstStyle/>
          <a:p>
            <a:pPr algn="ctr" fontAlgn="auto">
              <a:spcAft>
                <a:spcPts val="0"/>
              </a:spcAft>
              <a:defRPr/>
            </a:pPr>
            <a:r>
              <a:rPr lang="en-US" sz="4400" dirty="0" smtClean="0">
                <a:solidFill>
                  <a:schemeClr val="tx1"/>
                </a:solidFill>
              </a:rPr>
              <a:t>Introducing </a:t>
            </a:r>
            <a:r>
              <a:rPr lang="en-US" sz="4400" dirty="0" err="1" smtClean="0">
                <a:solidFill>
                  <a:schemeClr val="tx1"/>
                </a:solidFill>
              </a:rPr>
              <a:t>judaism’s</a:t>
            </a:r>
            <a:r>
              <a:rPr lang="en-US" sz="4400" dirty="0" smtClean="0">
                <a:solidFill>
                  <a:schemeClr val="tx1"/>
                </a:solidFill>
              </a:rPr>
              <a:t> Two Powers in heaven</a:t>
            </a:r>
          </a:p>
        </p:txBody>
      </p:sp>
      <p:sp>
        <p:nvSpPr>
          <p:cNvPr id="2" name="Subtitle 2"/>
          <p:cNvSpPr>
            <a:spLocks noGrp="1"/>
          </p:cNvSpPr>
          <p:nvPr>
            <p:ph type="subTitle" idx="1"/>
          </p:nvPr>
        </p:nvSpPr>
        <p:spPr/>
        <p:txBody>
          <a:bodyPr/>
          <a:lstStyle/>
          <a:p>
            <a:pPr marL="0" algn="ctr">
              <a:spcBef>
                <a:spcPct val="0"/>
              </a:spcBef>
            </a:pPr>
            <a:r>
              <a:rPr lang="en-US" smtClean="0">
                <a:solidFill>
                  <a:schemeClr val="tx2"/>
                </a:solidFill>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0" y="457200"/>
            <a:ext cx="7315200" cy="838200"/>
          </a:xfrm>
        </p:spPr>
        <p:txBody>
          <a:bodyPr/>
          <a:lstStyle/>
          <a:p>
            <a:pPr algn="ctr" fontAlgn="auto">
              <a:spcAft>
                <a:spcPts val="0"/>
              </a:spcAft>
              <a:defRPr/>
            </a:pPr>
            <a:r>
              <a:rPr lang="en-US" sz="4400" dirty="0" smtClean="0">
                <a:solidFill>
                  <a:schemeClr val="tx1"/>
                </a:solidFill>
                <a:latin typeface="Corbel" pitchFamily="34" charset="0"/>
              </a:rPr>
              <a:t>Matthew 26</a:t>
            </a:r>
          </a:p>
        </p:txBody>
      </p:sp>
      <p:sp>
        <p:nvSpPr>
          <p:cNvPr id="81923" name="Rectangle 3"/>
          <p:cNvSpPr>
            <a:spLocks noGrp="1" noChangeArrowheads="1"/>
          </p:cNvSpPr>
          <p:nvPr>
            <p:ph idx="4294967295"/>
          </p:nvPr>
        </p:nvSpPr>
        <p:spPr>
          <a:xfrm>
            <a:off x="0" y="1371600"/>
            <a:ext cx="8610600" cy="5257800"/>
          </a:xfrm>
        </p:spPr>
        <p:txBody>
          <a:bodyPr/>
          <a:lstStyle/>
          <a:p>
            <a:pPr>
              <a:buFontTx/>
              <a:buNone/>
            </a:pPr>
            <a:r>
              <a:rPr lang="en-US" sz="2600" b="1" baseline="30000" dirty="0" smtClean="0">
                <a:latin typeface="Corbel" pitchFamily="34" charset="0"/>
                <a:cs typeface="Arial" charset="0"/>
              </a:rPr>
              <a:t>      57 </a:t>
            </a:r>
            <a:r>
              <a:rPr lang="en-US" sz="2600" dirty="0" smtClean="0">
                <a:latin typeface="Corbel" pitchFamily="34" charset="0"/>
                <a:cs typeface="Times New Roman" pitchFamily="18" charset="0"/>
              </a:rPr>
              <a:t>Then those who had seized Jesus led him to Caiaphas the high priest, where the scribes and the elders had gathered. … </a:t>
            </a:r>
            <a:r>
              <a:rPr lang="en-US" sz="2600" b="1" baseline="30000" dirty="0" smtClean="0">
                <a:latin typeface="Corbel" pitchFamily="34" charset="0"/>
                <a:cs typeface="Arial" charset="0"/>
              </a:rPr>
              <a:t>62 </a:t>
            </a:r>
            <a:r>
              <a:rPr lang="en-US" sz="2600" dirty="0" smtClean="0">
                <a:latin typeface="Corbel" pitchFamily="34" charset="0"/>
                <a:cs typeface="Times New Roman" pitchFamily="18" charset="0"/>
              </a:rPr>
              <a:t>And the high priest stood up and said, “Have you no answer to make? What is it that these men testify against you?” </a:t>
            </a:r>
            <a:r>
              <a:rPr lang="en-US" sz="2600" b="1" baseline="30000" dirty="0" smtClean="0">
                <a:latin typeface="Corbel" pitchFamily="34" charset="0"/>
                <a:cs typeface="Arial" charset="0"/>
              </a:rPr>
              <a:t>63 </a:t>
            </a:r>
            <a:r>
              <a:rPr lang="en-US" sz="2600" dirty="0" smtClean="0">
                <a:latin typeface="Corbel" pitchFamily="34" charset="0"/>
                <a:cs typeface="Times New Roman" pitchFamily="18" charset="0"/>
              </a:rPr>
              <a:t>But Jesus remained silent. And the high priest said to him, “I adjure you by the living God, tell us if you are the Christ, the Son of God.” </a:t>
            </a:r>
            <a:r>
              <a:rPr lang="en-US" sz="2600" b="1" baseline="30000" dirty="0" smtClean="0">
                <a:latin typeface="Corbel" pitchFamily="34" charset="0"/>
                <a:cs typeface="Arial" charset="0"/>
              </a:rPr>
              <a:t>64 </a:t>
            </a:r>
            <a:r>
              <a:rPr lang="en-US" sz="2600" dirty="0" smtClean="0">
                <a:latin typeface="Corbel" pitchFamily="34" charset="0"/>
                <a:cs typeface="Times New Roman" pitchFamily="18" charset="0"/>
              </a:rPr>
              <a:t>Jesus said to him, “You have said so. But I tell you, from now on </a:t>
            </a:r>
            <a:r>
              <a:rPr lang="en-US" sz="2600" b="1" dirty="0" smtClean="0">
                <a:solidFill>
                  <a:schemeClr val="accent1">
                    <a:lumMod val="75000"/>
                  </a:schemeClr>
                </a:solidFill>
                <a:latin typeface="Corbel" pitchFamily="34" charset="0"/>
                <a:cs typeface="Times New Roman" pitchFamily="18" charset="0"/>
              </a:rPr>
              <a:t>you will see the Son of Man seated at the right hand of Power and coming on the clouds of heaven</a:t>
            </a:r>
            <a:r>
              <a:rPr lang="en-US" sz="2600" b="1" dirty="0" smtClean="0">
                <a:latin typeface="Corbel" pitchFamily="34" charset="0"/>
                <a:cs typeface="Times New Roman" pitchFamily="18" charset="0"/>
              </a:rPr>
              <a:t>.</a:t>
            </a:r>
            <a:r>
              <a:rPr lang="en-US" sz="2600" dirty="0" smtClean="0">
                <a:latin typeface="Corbel" pitchFamily="34" charset="0"/>
                <a:cs typeface="Times New Roman" pitchFamily="18" charset="0"/>
              </a:rPr>
              <a:t>” </a:t>
            </a:r>
            <a:r>
              <a:rPr lang="en-US" sz="2600" b="1" baseline="30000" dirty="0" smtClean="0">
                <a:latin typeface="Corbel" pitchFamily="34" charset="0"/>
                <a:cs typeface="Arial" charset="0"/>
              </a:rPr>
              <a:t>65 </a:t>
            </a:r>
            <a:r>
              <a:rPr lang="en-US" sz="2600" dirty="0" smtClean="0">
                <a:latin typeface="Corbel" pitchFamily="34" charset="0"/>
                <a:cs typeface="Times New Roman" pitchFamily="18" charset="0"/>
              </a:rPr>
              <a:t>Then the high priest tore his robes and said, “</a:t>
            </a:r>
            <a:r>
              <a:rPr lang="en-US" sz="2600" b="1" dirty="0" smtClean="0">
                <a:solidFill>
                  <a:schemeClr val="accent1">
                    <a:lumMod val="75000"/>
                  </a:schemeClr>
                </a:solidFill>
                <a:latin typeface="Corbel" pitchFamily="34" charset="0"/>
                <a:cs typeface="Times New Roman" pitchFamily="18" charset="0"/>
              </a:rPr>
              <a:t>He has uttered blasphemy</a:t>
            </a:r>
            <a:r>
              <a:rPr lang="en-US" sz="2600" dirty="0" smtClean="0">
                <a:latin typeface="Corbel" pitchFamily="34" charset="0"/>
                <a:cs typeface="Times New Roman" pitchFamily="18" charset="0"/>
              </a:rPr>
              <a:t>. What further witnesses do we need? You have now heard his blasphemy.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itle 1"/>
          <p:cNvSpPr>
            <a:spLocks noGrp="1"/>
          </p:cNvSpPr>
          <p:nvPr>
            <p:ph type="ctrTitle"/>
          </p:nvPr>
        </p:nvSpPr>
        <p:spPr/>
        <p:txBody>
          <a:bodyPr anchor="ctr"/>
          <a:lstStyle/>
          <a:p>
            <a:pPr fontAlgn="auto">
              <a:spcAft>
                <a:spcPts val="0"/>
              </a:spcAft>
              <a:defRPr/>
            </a:pPr>
            <a:r>
              <a:rPr lang="en-US" sz="5400" dirty="0" smtClean="0">
                <a:solidFill>
                  <a:schemeClr val="tx1"/>
                </a:solidFill>
              </a:rPr>
              <a:t>Trinity in the OT?</a:t>
            </a:r>
          </a:p>
        </p:txBody>
      </p:sp>
      <p:sp>
        <p:nvSpPr>
          <p:cNvPr id="2" name="Subtitle 2"/>
          <p:cNvSpPr>
            <a:spLocks noGrp="1"/>
          </p:cNvSpPr>
          <p:nvPr>
            <p:ph type="subTitle" idx="1"/>
          </p:nvPr>
        </p:nvSpPr>
        <p:spPr/>
        <p:txBody>
          <a:bodyPr/>
          <a:lstStyle/>
          <a:p>
            <a:pPr marL="0" algn="ctr">
              <a:spcBef>
                <a:spcPct val="0"/>
              </a:spcBef>
            </a:pPr>
            <a:r>
              <a:rPr lang="en-US" smtClean="0">
                <a:solidFill>
                  <a:schemeClr val="tx2"/>
                </a:solidFill>
              </a:rPr>
              <a:t> </a:t>
            </a:r>
          </a:p>
        </p:txBody>
      </p:sp>
    </p:spTree>
    <p:extLst>
      <p:ext uri="{BB962C8B-B14F-4D97-AF65-F5344CB8AC3E}">
        <p14:creationId xmlns:p14="http://schemas.microsoft.com/office/powerpoint/2010/main" val="2695663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33400"/>
            <a:ext cx="5167313" cy="532606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9268" y="1447800"/>
            <a:ext cx="4757691" cy="4686300"/>
          </a:xfrm>
          <a:prstGeom prst="rect">
            <a:avLst/>
          </a:prstGeom>
          <a:noFill/>
          <a:ln w="9525">
            <a:solidFill>
              <a:schemeClr val="accent6">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58787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813582"/>
          </a:xfrm>
        </p:spPr>
        <p:txBody>
          <a:bodyPr/>
          <a:lstStyle/>
          <a:p>
            <a:pPr marL="54864" indent="0" algn="ctr" eaLnBrk="1" fontAlgn="auto" hangingPunct="1">
              <a:spcAft>
                <a:spcPts val="0"/>
              </a:spcAft>
              <a:defRPr/>
            </a:pPr>
            <a:r>
              <a:rPr lang="en-US" sz="3600" b="1" dirty="0" smtClean="0">
                <a:solidFill>
                  <a:schemeClr val="tx1"/>
                </a:solidFill>
                <a:latin typeface="Corbel" panose="020B0503020204020204" pitchFamily="34" charset="0"/>
              </a:rPr>
              <a:t>Two (&amp; Three) Powers:  </a:t>
            </a:r>
            <a:r>
              <a:rPr lang="en-US" sz="3600" b="1" dirty="0" smtClean="0">
                <a:solidFill>
                  <a:schemeClr val="accent2"/>
                </a:solidFill>
                <a:latin typeface="Corbel" panose="020B0503020204020204" pitchFamily="34" charset="0"/>
              </a:rPr>
              <a:t>OT</a:t>
            </a:r>
            <a:r>
              <a:rPr lang="en-US" sz="3600" b="1" dirty="0" smtClean="0">
                <a:solidFill>
                  <a:schemeClr val="tx1"/>
                </a:solidFill>
                <a:latin typeface="Corbel" panose="020B0503020204020204" pitchFamily="34" charset="0"/>
              </a:rPr>
              <a:t> - </a:t>
            </a:r>
            <a:r>
              <a:rPr lang="en-US" sz="3600" b="1" dirty="0" smtClean="0">
                <a:solidFill>
                  <a:schemeClr val="accent3"/>
                </a:solidFill>
                <a:latin typeface="Corbel" panose="020B0503020204020204" pitchFamily="34" charset="0"/>
              </a:rPr>
              <a:t>NT</a:t>
            </a:r>
            <a:endParaRPr lang="en-US" sz="3600" b="1" dirty="0">
              <a:solidFill>
                <a:schemeClr val="accent3"/>
              </a:solidFill>
              <a:latin typeface="Corbel" panose="020B0503020204020204" pitchFamily="34" charset="0"/>
            </a:endParaRPr>
          </a:p>
        </p:txBody>
      </p:sp>
      <p:sp>
        <p:nvSpPr>
          <p:cNvPr id="5" name="Oval 4"/>
          <p:cNvSpPr/>
          <p:nvPr/>
        </p:nvSpPr>
        <p:spPr>
          <a:xfrm>
            <a:off x="762000" y="1524000"/>
            <a:ext cx="1752600" cy="1905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762000" y="2895600"/>
            <a:ext cx="1752600" cy="19812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1066800" y="2286000"/>
            <a:ext cx="1295400" cy="461963"/>
          </a:xfrm>
          <a:prstGeom prst="rect">
            <a:avLst/>
          </a:prstGeom>
          <a:noFill/>
        </p:spPr>
        <p:txBody>
          <a:bodyPr>
            <a:spAutoFit/>
          </a:bodyPr>
          <a:lstStyle/>
          <a:p>
            <a:pPr fontAlgn="auto">
              <a:spcBef>
                <a:spcPts val="0"/>
              </a:spcBef>
              <a:spcAft>
                <a:spcPts val="0"/>
              </a:spcAft>
              <a:defRPr/>
            </a:pPr>
            <a:r>
              <a:rPr lang="en-US" sz="2400" dirty="0">
                <a:solidFill>
                  <a:schemeClr val="tx2">
                    <a:lumMod val="25000"/>
                  </a:schemeClr>
                </a:solidFill>
                <a:latin typeface="+mn-lt"/>
                <a:cs typeface="+mn-cs"/>
              </a:rPr>
              <a:t>YHWH</a:t>
            </a:r>
          </a:p>
        </p:txBody>
      </p:sp>
      <p:sp>
        <p:nvSpPr>
          <p:cNvPr id="8" name="TextBox 7"/>
          <p:cNvSpPr txBox="1"/>
          <p:nvPr/>
        </p:nvSpPr>
        <p:spPr>
          <a:xfrm>
            <a:off x="990600" y="3429000"/>
            <a:ext cx="1295400" cy="1016000"/>
          </a:xfrm>
          <a:prstGeom prst="rect">
            <a:avLst/>
          </a:prstGeom>
          <a:noFill/>
        </p:spPr>
        <p:txBody>
          <a:bodyPr>
            <a:spAutoFit/>
          </a:bodyPr>
          <a:lstStyle/>
          <a:p>
            <a:pPr algn="ctr" fontAlgn="auto">
              <a:spcBef>
                <a:spcPts val="0"/>
              </a:spcBef>
              <a:spcAft>
                <a:spcPts val="0"/>
              </a:spcAft>
              <a:defRPr/>
            </a:pPr>
            <a:r>
              <a:rPr lang="en-US" sz="2000" dirty="0">
                <a:solidFill>
                  <a:schemeClr val="tx2">
                    <a:lumMod val="25000"/>
                  </a:schemeClr>
                </a:solidFill>
                <a:latin typeface="+mn-lt"/>
                <a:cs typeface="+mn-cs"/>
              </a:rPr>
              <a:t>2nd (visible) YHWH</a:t>
            </a:r>
          </a:p>
        </p:txBody>
      </p:sp>
      <p:sp>
        <p:nvSpPr>
          <p:cNvPr id="9" name="Oval 8"/>
          <p:cNvSpPr/>
          <p:nvPr/>
        </p:nvSpPr>
        <p:spPr>
          <a:xfrm>
            <a:off x="762000" y="4419600"/>
            <a:ext cx="1752600" cy="198120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1143000" y="5257800"/>
            <a:ext cx="1066800" cy="461963"/>
          </a:xfrm>
          <a:prstGeom prst="rect">
            <a:avLst/>
          </a:prstGeom>
          <a:noFill/>
        </p:spPr>
        <p:txBody>
          <a:bodyPr>
            <a:spAutoFit/>
          </a:bodyPr>
          <a:lstStyle/>
          <a:p>
            <a:pPr fontAlgn="auto">
              <a:spcBef>
                <a:spcPts val="0"/>
              </a:spcBef>
              <a:spcAft>
                <a:spcPts val="0"/>
              </a:spcAft>
              <a:defRPr/>
            </a:pPr>
            <a:r>
              <a:rPr lang="en-US" sz="2400" dirty="0">
                <a:solidFill>
                  <a:schemeClr val="tx2">
                    <a:lumMod val="25000"/>
                  </a:schemeClr>
                </a:solidFill>
                <a:latin typeface="+mn-lt"/>
                <a:cs typeface="+mn-cs"/>
              </a:rPr>
              <a:t>Spirit</a:t>
            </a:r>
          </a:p>
        </p:txBody>
      </p:sp>
      <p:sp>
        <p:nvSpPr>
          <p:cNvPr id="18" name="TextBox 17"/>
          <p:cNvSpPr txBox="1"/>
          <p:nvPr/>
        </p:nvSpPr>
        <p:spPr>
          <a:xfrm>
            <a:off x="5791200" y="2198061"/>
            <a:ext cx="2971800" cy="3170099"/>
          </a:xfrm>
          <a:prstGeom prst="rect">
            <a:avLst/>
          </a:prstGeom>
          <a:solidFill>
            <a:schemeClr val="accent3">
              <a:lumMod val="40000"/>
              <a:lumOff val="60000"/>
            </a:schemeClr>
          </a:solidFill>
        </p:spPr>
        <p:txBody>
          <a:bodyPr wrap="square">
            <a:spAutoFit/>
          </a:bodyPr>
          <a:lstStyle/>
          <a:p>
            <a:pPr fontAlgn="auto">
              <a:spcBef>
                <a:spcPts val="0"/>
              </a:spcBef>
              <a:spcAft>
                <a:spcPts val="0"/>
              </a:spcAft>
              <a:defRPr/>
            </a:pPr>
            <a:r>
              <a:rPr lang="en-US" sz="2000" b="1" u="sng" dirty="0">
                <a:latin typeface="Corbel" panose="020B0503020204020204" pitchFamily="34" charset="0"/>
                <a:cs typeface="+mn-cs"/>
              </a:rPr>
              <a:t>Acts 16:6-7</a:t>
            </a:r>
          </a:p>
          <a:p>
            <a:pPr fontAlgn="auto">
              <a:spcBef>
                <a:spcPts val="0"/>
              </a:spcBef>
              <a:spcAft>
                <a:spcPts val="0"/>
              </a:spcAft>
              <a:defRPr/>
            </a:pPr>
            <a:r>
              <a:rPr lang="en-US" sz="2000" b="1" dirty="0">
                <a:latin typeface="Corbel" panose="020B0503020204020204" pitchFamily="34" charset="0"/>
                <a:cs typeface="+mn-cs"/>
              </a:rPr>
              <a:t>   </a:t>
            </a:r>
            <a:r>
              <a:rPr lang="en-US" sz="2000" dirty="0">
                <a:latin typeface="Corbel" panose="020B0503020204020204" pitchFamily="34" charset="0"/>
                <a:cs typeface="+mn-cs"/>
              </a:rPr>
              <a:t>HS = “Spirit of Jesus”</a:t>
            </a:r>
          </a:p>
          <a:p>
            <a:pPr fontAlgn="auto">
              <a:spcBef>
                <a:spcPts val="0"/>
              </a:spcBef>
              <a:spcAft>
                <a:spcPts val="0"/>
              </a:spcAft>
              <a:defRPr/>
            </a:pPr>
            <a:r>
              <a:rPr lang="en-US" sz="2000" dirty="0">
                <a:latin typeface="Corbel" panose="020B0503020204020204" pitchFamily="34" charset="0"/>
                <a:cs typeface="+mn-cs"/>
              </a:rPr>
              <a:t>   (Phil 1:19</a:t>
            </a:r>
            <a:r>
              <a:rPr lang="en-US" sz="2000" dirty="0" smtClean="0">
                <a:latin typeface="Corbel" panose="020B0503020204020204" pitchFamily="34" charset="0"/>
                <a:cs typeface="+mn-cs"/>
              </a:rPr>
              <a:t>)</a:t>
            </a:r>
          </a:p>
          <a:p>
            <a:pPr fontAlgn="auto">
              <a:spcBef>
                <a:spcPts val="0"/>
              </a:spcBef>
              <a:spcAft>
                <a:spcPts val="0"/>
              </a:spcAft>
              <a:defRPr/>
            </a:pPr>
            <a:endParaRPr lang="en-US" sz="2000" b="1" dirty="0">
              <a:latin typeface="Corbel" panose="020B0503020204020204" pitchFamily="34" charset="0"/>
              <a:cs typeface="+mn-cs"/>
            </a:endParaRPr>
          </a:p>
          <a:p>
            <a:pPr fontAlgn="auto">
              <a:spcBef>
                <a:spcPts val="0"/>
              </a:spcBef>
              <a:spcAft>
                <a:spcPts val="0"/>
              </a:spcAft>
              <a:defRPr/>
            </a:pPr>
            <a:r>
              <a:rPr lang="en-US" sz="2000" b="1" u="sng" dirty="0">
                <a:latin typeface="Corbel" panose="020B0503020204020204" pitchFamily="34" charset="0"/>
                <a:cs typeface="+mn-cs"/>
              </a:rPr>
              <a:t>Rom 8:9</a:t>
            </a:r>
          </a:p>
          <a:p>
            <a:pPr fontAlgn="auto">
              <a:spcBef>
                <a:spcPts val="0"/>
              </a:spcBef>
              <a:spcAft>
                <a:spcPts val="0"/>
              </a:spcAft>
              <a:defRPr/>
            </a:pPr>
            <a:r>
              <a:rPr lang="en-US" sz="2000" b="1" dirty="0">
                <a:latin typeface="Corbel" panose="020B0503020204020204" pitchFamily="34" charset="0"/>
                <a:cs typeface="+mn-cs"/>
              </a:rPr>
              <a:t>  </a:t>
            </a:r>
            <a:r>
              <a:rPr lang="en-US" sz="2000" dirty="0">
                <a:latin typeface="Corbel" panose="020B0503020204020204" pitchFamily="34" charset="0"/>
                <a:cs typeface="+mn-cs"/>
              </a:rPr>
              <a:t>Spirit of God = “Spirit</a:t>
            </a:r>
          </a:p>
          <a:p>
            <a:pPr fontAlgn="auto">
              <a:spcBef>
                <a:spcPts val="0"/>
              </a:spcBef>
              <a:spcAft>
                <a:spcPts val="0"/>
              </a:spcAft>
              <a:defRPr/>
            </a:pPr>
            <a:r>
              <a:rPr lang="en-US" sz="2000" dirty="0">
                <a:latin typeface="Corbel" panose="020B0503020204020204" pitchFamily="34" charset="0"/>
                <a:cs typeface="+mn-cs"/>
              </a:rPr>
              <a:t>    of Christ” (1 Pet 1:11</a:t>
            </a:r>
            <a:r>
              <a:rPr lang="en-US" sz="2000" dirty="0" smtClean="0">
                <a:latin typeface="Corbel" panose="020B0503020204020204" pitchFamily="34" charset="0"/>
                <a:cs typeface="+mn-cs"/>
              </a:rPr>
              <a:t>)</a:t>
            </a:r>
          </a:p>
          <a:p>
            <a:pPr fontAlgn="auto">
              <a:spcBef>
                <a:spcPts val="0"/>
              </a:spcBef>
              <a:spcAft>
                <a:spcPts val="0"/>
              </a:spcAft>
              <a:defRPr/>
            </a:pPr>
            <a:endParaRPr lang="en-US" sz="2000" b="1" dirty="0">
              <a:latin typeface="Corbel" panose="020B0503020204020204" pitchFamily="34" charset="0"/>
              <a:cs typeface="+mn-cs"/>
            </a:endParaRPr>
          </a:p>
          <a:p>
            <a:pPr fontAlgn="auto">
              <a:spcBef>
                <a:spcPts val="0"/>
              </a:spcBef>
              <a:spcAft>
                <a:spcPts val="0"/>
              </a:spcAft>
              <a:defRPr/>
            </a:pPr>
            <a:r>
              <a:rPr lang="en-US" sz="2000" b="1" u="sng" dirty="0">
                <a:latin typeface="Corbel" panose="020B0503020204020204" pitchFamily="34" charset="0"/>
                <a:cs typeface="+mn-cs"/>
              </a:rPr>
              <a:t>Gal 4:6 </a:t>
            </a:r>
            <a:r>
              <a:rPr lang="en-US" sz="2000" b="1" dirty="0">
                <a:latin typeface="Corbel" panose="020B0503020204020204" pitchFamily="34" charset="0"/>
                <a:cs typeface="+mn-cs"/>
              </a:rPr>
              <a:t>– </a:t>
            </a:r>
            <a:r>
              <a:rPr lang="en-US" sz="2000" dirty="0">
                <a:latin typeface="Corbel" panose="020B0503020204020204" pitchFamily="34" charset="0"/>
                <a:cs typeface="+mn-cs"/>
              </a:rPr>
              <a:t>God sent “Spirit of his Son” into our hearts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308015"/>
            <a:ext cx="2321152" cy="5257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467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502" y="609600"/>
            <a:ext cx="4342281" cy="541020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585815"/>
            <a:ext cx="4219963" cy="5257800"/>
          </a:xfrm>
          <a:prstGeom prst="rect">
            <a:avLst/>
          </a:prstGeom>
        </p:spPr>
      </p:pic>
      <p:sp>
        <p:nvSpPr>
          <p:cNvPr id="5" name="TextBox 4"/>
          <p:cNvSpPr txBox="1"/>
          <p:nvPr/>
        </p:nvSpPr>
        <p:spPr>
          <a:xfrm>
            <a:off x="1524000" y="5853799"/>
            <a:ext cx="6096000" cy="769441"/>
          </a:xfrm>
          <a:prstGeom prst="rect">
            <a:avLst/>
          </a:prstGeom>
          <a:noFill/>
        </p:spPr>
        <p:txBody>
          <a:bodyPr wrap="square" rtlCol="0">
            <a:spAutoFit/>
          </a:bodyPr>
          <a:lstStyle/>
          <a:p>
            <a:pPr algn="ctr"/>
            <a:r>
              <a:rPr lang="en-US" sz="4400" b="1" dirty="0" smtClean="0">
                <a:solidFill>
                  <a:schemeClr val="bg1">
                    <a:lumMod val="95000"/>
                  </a:schemeClr>
                </a:solidFill>
              </a:rPr>
              <a:t>Naked Bible Podcast</a:t>
            </a:r>
            <a:endParaRPr lang="en-US" sz="4400" b="1" dirty="0">
              <a:solidFill>
                <a:schemeClr val="bg1">
                  <a:lumMod val="95000"/>
                </a:schemeClr>
              </a:solidFill>
            </a:endParaRPr>
          </a:p>
        </p:txBody>
      </p:sp>
    </p:spTree>
    <p:extLst>
      <p:ext uri="{BB962C8B-B14F-4D97-AF65-F5344CB8AC3E}">
        <p14:creationId xmlns:p14="http://schemas.microsoft.com/office/powerpoint/2010/main" val="2440676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722313" y="1820863"/>
            <a:ext cx="7772400" cy="1303337"/>
          </a:xfrm>
        </p:spPr>
        <p:txBody>
          <a:bodyPr/>
          <a:lstStyle/>
          <a:p>
            <a:pPr fontAlgn="auto">
              <a:spcAft>
                <a:spcPts val="0"/>
              </a:spcAft>
              <a:defRPr/>
            </a:pPr>
            <a:r>
              <a:rPr dirty="0" smtClean="0">
                <a:solidFill>
                  <a:schemeClr val="tx1"/>
                </a:solidFill>
              </a:rPr>
              <a:t>Genesis 19:24</a:t>
            </a:r>
          </a:p>
        </p:txBody>
      </p:sp>
      <p:sp>
        <p:nvSpPr>
          <p:cNvPr id="12290" name="Subtitle 3"/>
          <p:cNvSpPr>
            <a:spLocks noGrp="1"/>
          </p:cNvSpPr>
          <p:nvPr>
            <p:ph type="subTitle" idx="1"/>
          </p:nvPr>
        </p:nvSpPr>
        <p:spPr>
          <a:xfrm>
            <a:off x="609600" y="3200400"/>
            <a:ext cx="8077200" cy="2286000"/>
          </a:xfrm>
        </p:spPr>
        <p:txBody>
          <a:bodyPr>
            <a:normAutofit/>
          </a:bodyPr>
          <a:lstStyle/>
          <a:p>
            <a:pPr fontAlgn="auto">
              <a:spcAft>
                <a:spcPts val="0"/>
              </a:spcAft>
              <a:buFont typeface="Wingdings 2"/>
              <a:buNone/>
              <a:defRPr/>
            </a:pPr>
            <a:r>
              <a:rPr lang="en-US" dirty="0" smtClean="0"/>
              <a:t> </a:t>
            </a:r>
          </a:p>
        </p:txBody>
      </p:sp>
      <p:sp>
        <p:nvSpPr>
          <p:cNvPr id="9220" name="Text Box 6"/>
          <p:cNvSpPr txBox="1">
            <a:spLocks noChangeArrowheads="1"/>
          </p:cNvSpPr>
          <p:nvPr/>
        </p:nvSpPr>
        <p:spPr bwMode="auto">
          <a:xfrm>
            <a:off x="609600" y="3505200"/>
            <a:ext cx="7924800" cy="2354263"/>
          </a:xfrm>
          <a:prstGeom prst="rect">
            <a:avLst/>
          </a:prstGeom>
          <a:noFill/>
          <a:ln w="9525">
            <a:noFill/>
            <a:miter lim="800000"/>
            <a:headEnd/>
            <a:tailEnd/>
          </a:ln>
        </p:spPr>
        <p:txBody>
          <a:bodyPr>
            <a:spAutoFit/>
          </a:bodyPr>
          <a:lstStyle/>
          <a:p>
            <a:pPr algn="ctr">
              <a:spcBef>
                <a:spcPct val="50000"/>
              </a:spcBef>
            </a:pPr>
            <a:r>
              <a:rPr lang="en-US" sz="3200">
                <a:latin typeface="Corbel" pitchFamily="34" charset="0"/>
              </a:rPr>
              <a:t>YHWH rained upon Sodom and Gomorrah sulfurous fire from YHWH out of heaven.</a:t>
            </a:r>
          </a:p>
          <a:p>
            <a:pPr algn="ctr">
              <a:spcBef>
                <a:spcPct val="50000"/>
              </a:spcBef>
            </a:pPr>
            <a:r>
              <a:rPr lang="en-US" sz="3200">
                <a:latin typeface="Perpetua" pitchFamily="18" charset="0"/>
              </a:rPr>
              <a:t> </a:t>
            </a:r>
          </a:p>
          <a:p>
            <a:pPr>
              <a:spcBef>
                <a:spcPct val="50000"/>
              </a:spcBef>
            </a:pPr>
            <a:r>
              <a:rPr lang="en-US" sz="1400" i="1">
                <a:latin typeface="Times New Roman" pitchFamily="18" charset="0"/>
              </a:rPr>
              <a:t>Tanakh: The Holy Scriptures: A New Translation of the Holy Scriptures According to the Traditional Hebrew Text.</a:t>
            </a:r>
            <a:r>
              <a:rPr lang="en-US" sz="1400">
                <a:latin typeface="Times New Roman" pitchFamily="18" charset="0"/>
              </a:rPr>
              <a:t> Philadelphia: Jewish Publication Society (1997)</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ssolve">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722313" y="1820863"/>
            <a:ext cx="7772400" cy="1455737"/>
          </a:xfrm>
        </p:spPr>
        <p:txBody>
          <a:bodyPr/>
          <a:lstStyle/>
          <a:p>
            <a:pPr fontAlgn="auto">
              <a:spcAft>
                <a:spcPts val="0"/>
              </a:spcAft>
              <a:defRPr/>
            </a:pPr>
            <a:r>
              <a:rPr dirty="0" smtClean="0">
                <a:solidFill>
                  <a:schemeClr val="tx1"/>
                </a:solidFill>
              </a:rPr>
              <a:t>Genesis 19:24</a:t>
            </a:r>
          </a:p>
        </p:txBody>
      </p:sp>
      <p:sp>
        <p:nvSpPr>
          <p:cNvPr id="13314" name="Subtitle 3"/>
          <p:cNvSpPr>
            <a:spLocks noGrp="1"/>
          </p:cNvSpPr>
          <p:nvPr>
            <p:ph type="subTitle" idx="1"/>
          </p:nvPr>
        </p:nvSpPr>
        <p:spPr>
          <a:xfrm>
            <a:off x="609600" y="3200400"/>
            <a:ext cx="8077200" cy="2286000"/>
          </a:xfrm>
        </p:spPr>
        <p:txBody>
          <a:bodyPr>
            <a:normAutofit/>
          </a:bodyPr>
          <a:lstStyle/>
          <a:p>
            <a:pPr fontAlgn="auto">
              <a:spcAft>
                <a:spcPts val="0"/>
              </a:spcAft>
              <a:buFont typeface="Wingdings 2"/>
              <a:buNone/>
              <a:defRPr/>
            </a:pPr>
            <a:r>
              <a:rPr lang="en-US" dirty="0" smtClean="0"/>
              <a:t> </a:t>
            </a:r>
          </a:p>
        </p:txBody>
      </p:sp>
      <p:sp>
        <p:nvSpPr>
          <p:cNvPr id="10244" name="Text Box 6"/>
          <p:cNvSpPr txBox="1">
            <a:spLocks noChangeArrowheads="1"/>
          </p:cNvSpPr>
          <p:nvPr/>
        </p:nvSpPr>
        <p:spPr bwMode="auto">
          <a:xfrm>
            <a:off x="609600" y="3505200"/>
            <a:ext cx="7924800" cy="2354263"/>
          </a:xfrm>
          <a:prstGeom prst="rect">
            <a:avLst/>
          </a:prstGeom>
          <a:noFill/>
          <a:ln w="9525">
            <a:noFill/>
            <a:miter lim="800000"/>
            <a:headEnd/>
            <a:tailEnd/>
          </a:ln>
        </p:spPr>
        <p:txBody>
          <a:bodyPr>
            <a:spAutoFit/>
          </a:bodyPr>
          <a:lstStyle/>
          <a:p>
            <a:pPr algn="ctr">
              <a:spcBef>
                <a:spcPct val="50000"/>
              </a:spcBef>
            </a:pPr>
            <a:r>
              <a:rPr lang="en-US" sz="3200" b="1" dirty="0">
                <a:solidFill>
                  <a:srgbClr val="0070C0"/>
                </a:solidFill>
                <a:latin typeface="Corbel" pitchFamily="34" charset="0"/>
              </a:rPr>
              <a:t>YHWH</a:t>
            </a:r>
            <a:r>
              <a:rPr lang="en-US" sz="3200" dirty="0">
                <a:latin typeface="Corbel" pitchFamily="34" charset="0"/>
              </a:rPr>
              <a:t> rained upon Sodom and Gomorrah sulfurous fire from </a:t>
            </a:r>
            <a:r>
              <a:rPr lang="en-US" sz="3200" b="1" dirty="0" smtClean="0">
                <a:solidFill>
                  <a:srgbClr val="0070C0"/>
                </a:solidFill>
                <a:latin typeface="Corbel" pitchFamily="34" charset="0"/>
              </a:rPr>
              <a:t>YHWH</a:t>
            </a:r>
            <a:r>
              <a:rPr lang="en-US" sz="3200" dirty="0" smtClean="0">
                <a:latin typeface="Corbel" pitchFamily="34" charset="0"/>
              </a:rPr>
              <a:t> out </a:t>
            </a:r>
            <a:r>
              <a:rPr lang="en-US" sz="3200" dirty="0">
                <a:latin typeface="Corbel" pitchFamily="34" charset="0"/>
              </a:rPr>
              <a:t>of heaven.</a:t>
            </a:r>
          </a:p>
          <a:p>
            <a:pPr algn="ctr">
              <a:spcBef>
                <a:spcPct val="50000"/>
              </a:spcBef>
            </a:pPr>
            <a:r>
              <a:rPr lang="en-US" sz="3200" dirty="0">
                <a:latin typeface="Perpetua" pitchFamily="18" charset="0"/>
              </a:rPr>
              <a:t> </a:t>
            </a:r>
          </a:p>
          <a:p>
            <a:pPr>
              <a:spcBef>
                <a:spcPct val="50000"/>
              </a:spcBef>
            </a:pPr>
            <a:r>
              <a:rPr lang="en-US" sz="1400" i="1" dirty="0" err="1">
                <a:latin typeface="Times New Roman" pitchFamily="18" charset="0"/>
              </a:rPr>
              <a:t>Tanakh</a:t>
            </a:r>
            <a:r>
              <a:rPr lang="en-US" sz="1400" i="1" dirty="0">
                <a:latin typeface="Times New Roman" pitchFamily="18" charset="0"/>
              </a:rPr>
              <a:t>: The Holy Scriptures: A New Translation of the Holy Scriptures According to the Traditional Hebrew Text.</a:t>
            </a:r>
            <a:r>
              <a:rPr lang="en-US" sz="1400" dirty="0">
                <a:latin typeface="Times New Roman" pitchFamily="18" charset="0"/>
              </a:rPr>
              <a:t> Philadelphia: Jewish Publication Society (1997)</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C:\Users\Mheiser\Pictures\two powers.jpg"/>
          <p:cNvPicPr>
            <a:picLocks noChangeAspect="1" noChangeArrowheads="1"/>
          </p:cNvPicPr>
          <p:nvPr/>
        </p:nvPicPr>
        <p:blipFill>
          <a:blip r:embed="rId3" cstate="print"/>
          <a:srcRect/>
          <a:stretch>
            <a:fillRect/>
          </a:stretch>
        </p:blipFill>
        <p:spPr bwMode="auto">
          <a:xfrm>
            <a:off x="533400" y="609600"/>
            <a:ext cx="3771900" cy="5703887"/>
          </a:xfrm>
          <a:prstGeom prst="rect">
            <a:avLst/>
          </a:prstGeom>
          <a:noFill/>
          <a:ln w="57150">
            <a:solidFill>
              <a:schemeClr val="accent1"/>
            </a:solidFill>
            <a:miter lim="800000"/>
            <a:headEnd/>
            <a:tailEnd/>
          </a:ln>
        </p:spPr>
      </p:pic>
      <p:sp>
        <p:nvSpPr>
          <p:cNvPr id="3" name="Text Box 1026"/>
          <p:cNvSpPr txBox="1">
            <a:spLocks noChangeArrowheads="1"/>
          </p:cNvSpPr>
          <p:nvPr/>
        </p:nvSpPr>
        <p:spPr bwMode="auto">
          <a:xfrm>
            <a:off x="4495800" y="762000"/>
            <a:ext cx="4191000" cy="3416320"/>
          </a:xfrm>
          <a:prstGeom prst="rect">
            <a:avLst/>
          </a:prstGeom>
          <a:noFill/>
          <a:ln w="9525">
            <a:noFill/>
            <a:miter lim="800000"/>
            <a:headEnd/>
            <a:tailEnd/>
          </a:ln>
        </p:spPr>
        <p:txBody>
          <a:bodyPr wrap="square">
            <a:spAutoFit/>
          </a:bodyPr>
          <a:lstStyle/>
          <a:p>
            <a:pPr>
              <a:spcBef>
                <a:spcPct val="50000"/>
              </a:spcBef>
            </a:pPr>
            <a:endParaRPr lang="en-US" sz="3200" dirty="0">
              <a:latin typeface="Corbel" pitchFamily="34" charset="0"/>
            </a:endParaRPr>
          </a:p>
          <a:p>
            <a:pPr>
              <a:spcBef>
                <a:spcPct val="50000"/>
              </a:spcBef>
            </a:pPr>
            <a:r>
              <a:rPr lang="en-US" sz="3200" dirty="0">
                <a:latin typeface="Corbel" pitchFamily="34" charset="0"/>
              </a:rPr>
              <a:t>The idea of the 2</a:t>
            </a:r>
            <a:r>
              <a:rPr lang="en-US" sz="3200" baseline="30000" dirty="0">
                <a:latin typeface="Corbel" pitchFamily="34" charset="0"/>
              </a:rPr>
              <a:t>nd</a:t>
            </a:r>
            <a:r>
              <a:rPr lang="en-US" sz="3200" dirty="0">
                <a:latin typeface="Corbel" pitchFamily="34" charset="0"/>
              </a:rPr>
              <a:t> power was not considered heretical until the 2</a:t>
            </a:r>
            <a:r>
              <a:rPr lang="en-US" sz="3200" baseline="30000" dirty="0">
                <a:latin typeface="Corbel" pitchFamily="34" charset="0"/>
              </a:rPr>
              <a:t>nd</a:t>
            </a:r>
            <a:r>
              <a:rPr lang="en-US" sz="3200" dirty="0">
                <a:latin typeface="Corbel" pitchFamily="34" charset="0"/>
              </a:rPr>
              <a:t> century </a:t>
            </a:r>
            <a:r>
              <a:rPr lang="en-US" sz="3200" dirty="0" smtClean="0">
                <a:latin typeface="Corbel" pitchFamily="34" charset="0"/>
              </a:rPr>
              <a:t>CE.</a:t>
            </a:r>
            <a:endParaRPr lang="en-US" sz="3200" dirty="0">
              <a:latin typeface="Corbel" pitchFamily="34" charset="0"/>
            </a:endParaRPr>
          </a:p>
          <a:p>
            <a:pPr algn="r">
              <a:spcBef>
                <a:spcPct val="50000"/>
              </a:spcBef>
            </a:pPr>
            <a:r>
              <a:rPr lang="en-US" sz="1600" dirty="0">
                <a:latin typeface="Corbel" pitchFamily="34" charset="0"/>
                <a:ea typeface="Batang" pitchFamily="18" charset="-127"/>
              </a:rPr>
              <a:t>Segal, </a:t>
            </a:r>
            <a:r>
              <a:rPr lang="en-US" sz="1600" i="1" dirty="0">
                <a:latin typeface="Corbel" pitchFamily="34" charset="0"/>
                <a:ea typeface="Batang" pitchFamily="18" charset="-127"/>
              </a:rPr>
              <a:t>Two Powers in Heaven</a:t>
            </a:r>
            <a:r>
              <a:rPr lang="en-US" sz="1600" dirty="0">
                <a:latin typeface="Corbel" pitchFamily="34" charset="0"/>
                <a:ea typeface="Batang" pitchFamily="18" charset="-127"/>
              </a:rPr>
              <a:t>, </a:t>
            </a:r>
            <a:r>
              <a:rPr lang="en-US" sz="1600" dirty="0" smtClean="0">
                <a:latin typeface="Corbel" pitchFamily="34" charset="0"/>
                <a:ea typeface="Batang" pitchFamily="18" charset="-127"/>
              </a:rPr>
              <a:t/>
            </a:r>
            <a:br>
              <a:rPr lang="en-US" sz="1600" dirty="0" smtClean="0">
                <a:latin typeface="Corbel" pitchFamily="34" charset="0"/>
                <a:ea typeface="Batang" pitchFamily="18" charset="-127"/>
              </a:rPr>
            </a:br>
            <a:r>
              <a:rPr lang="en-US" sz="1600" dirty="0" smtClean="0">
                <a:latin typeface="Corbel" pitchFamily="34" charset="0"/>
                <a:ea typeface="Batang" pitchFamily="18" charset="-127"/>
              </a:rPr>
              <a:t>pp</a:t>
            </a:r>
            <a:r>
              <a:rPr lang="en-US" sz="1600" dirty="0">
                <a:latin typeface="Corbel" pitchFamily="34" charset="0"/>
                <a:ea typeface="Batang" pitchFamily="18" charset="-127"/>
              </a:rPr>
              <a:t>. x-xi (Introduction)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026"/>
          <p:cNvSpPr txBox="1">
            <a:spLocks noChangeArrowheads="1"/>
          </p:cNvSpPr>
          <p:nvPr/>
        </p:nvSpPr>
        <p:spPr bwMode="auto">
          <a:xfrm>
            <a:off x="381000" y="1143000"/>
            <a:ext cx="8305800" cy="5078313"/>
          </a:xfrm>
          <a:prstGeom prst="rect">
            <a:avLst/>
          </a:prstGeom>
          <a:noFill/>
          <a:ln w="9525">
            <a:noFill/>
            <a:miter lim="800000"/>
            <a:headEnd/>
            <a:tailEnd/>
          </a:ln>
        </p:spPr>
        <p:txBody>
          <a:bodyPr>
            <a:spAutoFit/>
          </a:bodyPr>
          <a:lstStyle/>
          <a:p>
            <a:pPr>
              <a:spcBef>
                <a:spcPct val="50000"/>
              </a:spcBef>
              <a:defRPr/>
            </a:pPr>
            <a:r>
              <a:rPr lang="en-US" sz="3600" b="1" dirty="0" smtClean="0">
                <a:solidFill>
                  <a:schemeClr val="accent1">
                    <a:lumMod val="75000"/>
                  </a:schemeClr>
                </a:solidFill>
                <a:latin typeface="Corbel" pitchFamily="34" charset="0"/>
              </a:rPr>
              <a:t>Daniel 7:9</a:t>
            </a:r>
          </a:p>
          <a:p>
            <a:pPr>
              <a:spcBef>
                <a:spcPct val="50000"/>
              </a:spcBef>
              <a:defRPr/>
            </a:pPr>
            <a:r>
              <a:rPr lang="en-US" sz="3600" b="1" dirty="0" smtClean="0">
                <a:latin typeface="Corbel" pitchFamily="34" charset="0"/>
              </a:rPr>
              <a:t>As </a:t>
            </a:r>
            <a:r>
              <a:rPr lang="en-US" sz="3600" b="1" dirty="0">
                <a:latin typeface="Corbel" pitchFamily="34" charset="0"/>
              </a:rPr>
              <a:t>I looked on, Thrones were set in place, And the Ancient of Days took His seat. His garment was like white snow, And the hair of His head was like lamb’s wool. His throne was tongues of flame; Its wheels were blazing fire. </a:t>
            </a:r>
            <a:r>
              <a:rPr lang="en-US" sz="3600" b="1" dirty="0" smtClean="0">
                <a:latin typeface="Corbel" pitchFamily="34" charset="0"/>
              </a:rPr>
              <a:t>. . </a:t>
            </a:r>
          </a:p>
          <a:p>
            <a:pPr algn="ctr">
              <a:spcBef>
                <a:spcPct val="50000"/>
              </a:spcBef>
              <a:defRPr/>
            </a:pPr>
            <a:r>
              <a:rPr lang="en-US" sz="3600" b="1" dirty="0" smtClean="0">
                <a:latin typeface="Corbel" pitchFamily="34" charset="0"/>
              </a:rPr>
              <a:t>(other description)</a:t>
            </a:r>
            <a:endParaRPr lang="en-US" sz="3600" b="1" dirty="0">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026"/>
          <p:cNvSpPr txBox="1">
            <a:spLocks noChangeArrowheads="1"/>
          </p:cNvSpPr>
          <p:nvPr/>
        </p:nvSpPr>
        <p:spPr bwMode="auto">
          <a:xfrm>
            <a:off x="381000" y="1143000"/>
            <a:ext cx="8305800" cy="3693319"/>
          </a:xfrm>
          <a:prstGeom prst="rect">
            <a:avLst/>
          </a:prstGeom>
          <a:noFill/>
          <a:ln w="9525">
            <a:noFill/>
            <a:miter lim="800000"/>
            <a:headEnd/>
            <a:tailEnd/>
          </a:ln>
        </p:spPr>
        <p:txBody>
          <a:bodyPr>
            <a:spAutoFit/>
          </a:bodyPr>
          <a:lstStyle/>
          <a:p>
            <a:pPr>
              <a:spcBef>
                <a:spcPct val="50000"/>
              </a:spcBef>
              <a:defRPr/>
            </a:pPr>
            <a:r>
              <a:rPr lang="en-US" sz="3600" b="1" dirty="0" smtClean="0">
                <a:solidFill>
                  <a:schemeClr val="accent1">
                    <a:lumMod val="75000"/>
                  </a:schemeClr>
                </a:solidFill>
                <a:latin typeface="Corbel" pitchFamily="34" charset="0"/>
              </a:rPr>
              <a:t>Daniel 7:13</a:t>
            </a:r>
            <a:endParaRPr lang="en-US" sz="3600" b="1" dirty="0">
              <a:solidFill>
                <a:schemeClr val="accent1">
                  <a:lumMod val="75000"/>
                </a:schemeClr>
              </a:solidFill>
              <a:latin typeface="Corbel" pitchFamily="34" charset="0"/>
            </a:endParaRPr>
          </a:p>
          <a:p>
            <a:pPr>
              <a:spcBef>
                <a:spcPct val="50000"/>
              </a:spcBef>
              <a:defRPr/>
            </a:pPr>
            <a:r>
              <a:rPr lang="en-US" sz="3600" b="1" dirty="0" smtClean="0">
                <a:latin typeface="Corbel" pitchFamily="34" charset="0"/>
              </a:rPr>
              <a:t>The </a:t>
            </a:r>
            <a:r>
              <a:rPr lang="en-US" sz="3600" b="1" dirty="0">
                <a:latin typeface="Corbel" pitchFamily="34" charset="0"/>
              </a:rPr>
              <a:t>court sat and the books were opened. . . . </a:t>
            </a:r>
            <a:r>
              <a:rPr lang="en-US" sz="3600" b="1" dirty="0">
                <a:solidFill>
                  <a:schemeClr val="accent1">
                    <a:lumMod val="75000"/>
                  </a:schemeClr>
                </a:solidFill>
                <a:latin typeface="Corbel" pitchFamily="34" charset="0"/>
              </a:rPr>
              <a:t>One like a human </a:t>
            </a:r>
            <a:r>
              <a:rPr lang="en-US" sz="3600" b="1" dirty="0" smtClean="0">
                <a:solidFill>
                  <a:schemeClr val="accent1">
                    <a:lumMod val="75000"/>
                  </a:schemeClr>
                </a:solidFill>
                <a:latin typeface="Corbel" pitchFamily="34" charset="0"/>
              </a:rPr>
              <a:t>being / son of man</a:t>
            </a:r>
            <a:r>
              <a:rPr lang="en-US" sz="3600" b="1" dirty="0" smtClean="0">
                <a:solidFill>
                  <a:srgbClr val="FF0000"/>
                </a:solidFill>
                <a:latin typeface="Corbel" pitchFamily="34" charset="0"/>
              </a:rPr>
              <a:t> </a:t>
            </a:r>
            <a:r>
              <a:rPr lang="en-US" sz="3600" b="1" dirty="0">
                <a:latin typeface="Corbel" pitchFamily="34" charset="0"/>
              </a:rPr>
              <a:t>c</a:t>
            </a:r>
            <a:r>
              <a:rPr lang="en-US" sz="3600" b="1" dirty="0" smtClean="0">
                <a:latin typeface="Corbel" pitchFamily="34" charset="0"/>
              </a:rPr>
              <a:t>ame </a:t>
            </a:r>
            <a:r>
              <a:rPr lang="en-US" sz="3600" b="1" dirty="0">
                <a:latin typeface="Corbel" pitchFamily="34" charset="0"/>
              </a:rPr>
              <a:t>with the clouds of </a:t>
            </a:r>
            <a:r>
              <a:rPr lang="en-US" sz="3600" b="1" dirty="0" smtClean="0">
                <a:latin typeface="Corbel" pitchFamily="34" charset="0"/>
              </a:rPr>
              <a:t>heaven. . . Dominion</a:t>
            </a:r>
            <a:r>
              <a:rPr lang="en-US" sz="3600" b="1" dirty="0">
                <a:latin typeface="Corbel" pitchFamily="34" charset="0"/>
              </a:rPr>
              <a:t>, glory, and kingship were given to </a:t>
            </a:r>
            <a:r>
              <a:rPr lang="en-US" sz="3600" b="1" dirty="0" smtClean="0">
                <a:latin typeface="Corbel" pitchFamily="34" charset="0"/>
              </a:rPr>
              <a:t>him. </a:t>
            </a:r>
            <a:endParaRPr lang="en-US" sz="3600" b="1" dirty="0">
              <a:latin typeface="Corbel" pitchFamily="34" charset="0"/>
            </a:endParaRPr>
          </a:p>
        </p:txBody>
      </p:sp>
    </p:spTree>
    <p:extLst>
      <p:ext uri="{BB962C8B-B14F-4D97-AF65-F5344CB8AC3E}">
        <p14:creationId xmlns:p14="http://schemas.microsoft.com/office/powerpoint/2010/main" val="2143471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UIDATA" val="&lt;database version=&quot;7.0&quot;&gt;&lt;object type=&quot;1&quot; unique_id=&quot;10001&quot;&gt;&lt;object type=&quot;8&quot; unique_id=&quot;11117&quot;&gt;&lt;/object&gt;&lt;object type=&quot;2&quot; unique_id=&quot;11118&quot;&gt;&lt;object type=&quot;3&quot; unique_id=&quot;11119&quot;&gt;&lt;property id=&quot;20148&quot; value=&quot;5&quot;/&gt;&lt;property id=&quot;20300&quot; value=&quot;Slide 1 - &amp;quot;TWO POWERS IN HEAVEN:&amp;#x0D;&amp;#x0A;Christian Heresy or Theology of the TANAKH?&amp;quot;&quot;/&gt;&lt;property id=&quot;20307&quot; value=&quot;256&quot;/&gt;&lt;/object&gt;&lt;object type=&quot;3&quot; unique_id=&quot;11120&quot;&gt;&lt;property id=&quot;20148&quot; value=&quot;5&quot;/&gt;&lt;property id=&quot;20300&quot; value=&quot;Slide 2&quot;/&gt;&lt;property id=&quot;20307&quot; value=&quot;257&quot;/&gt;&lt;/object&gt;&lt;object type=&quot;3&quot; unique_id=&quot;11121&quot;&gt;&lt;property id=&quot;20148&quot; value=&quot;5&quot;/&gt;&lt;property id=&quot;20300&quot; value=&quot;Slide 3&quot;/&gt;&lt;property id=&quot;20307&quot; value=&quot;258&quot;/&gt;&lt;/object&gt;&lt;object type=&quot;3&quot; unique_id=&quot;11122&quot;&gt;&lt;property id=&quot;20148&quot; value=&quot;5&quot;/&gt;&lt;property id=&quot;20300&quot; value=&quot;Slide 4&quot;/&gt;&lt;property id=&quot;20307&quot; value=&quot;265&quot;/&gt;&lt;/object&gt;&lt;object type=&quot;3&quot; unique_id=&quot;11123&quot;&gt;&lt;property id=&quot;20148&quot; value=&quot;5&quot;/&gt;&lt;property id=&quot;20300&quot; value=&quot;Slide 5 - &amp;quot;Points of Potential Confusion&amp;quot;&quot;/&gt;&lt;property id=&quot;20307&quot; value=&quot;266&quot;/&gt;&lt;/object&gt;&lt;object type=&quot;3&quot; unique_id=&quot;11124&quot;&gt;&lt;property id=&quot;20148&quot; value=&quot;5&quot;/&gt;&lt;property id=&quot;20300&quot; value=&quot;Slide 6 - &amp;quot;CURIOUS TEXTS&amp;quot;&quot;/&gt;&lt;property id=&quot;20307&quot; value=&quot;267&quot;/&gt;&lt;/object&gt;&lt;object type=&quot;3&quot; unique_id=&quot;11125&quot;&gt;&lt;property id=&quot;20148&quot; value=&quot;5&quot;/&gt;&lt;property id=&quot;20300&quot; value=&quot;Slide 7 - &amp;quot;Genesis 19:24&amp;quot;&quot;/&gt;&lt;property id=&quot;20307&quot; value=&quot;259&quot;/&gt;&lt;/object&gt;&lt;object type=&quot;3&quot; unique_id=&quot;11126&quot;&gt;&lt;property id=&quot;20148&quot; value=&quot;5&quot;/&gt;&lt;property id=&quot;20300&quot; value=&quot;Slide 8 - &amp;quot;Genesis 19:24&amp;quot;&quot;/&gt;&lt;property id=&quot;20307&quot; value=&quot;263&quot;/&gt;&lt;/object&gt;&lt;object type=&quot;3&quot; unique_id=&quot;11127&quot;&gt;&lt;property id=&quot;20148&quot; value=&quot;5&quot;/&gt;&lt;property id=&quot;20300&quot; value=&quot;Slide 9 - &amp;quot;Amos 4:11&amp;quot;&quot;/&gt;&lt;property id=&quot;20307&quot; value=&quot;261&quot;/&gt;&lt;/object&gt;&lt;object type=&quot;3&quot; unique_id=&quot;11128&quot;&gt;&lt;property id=&quot;20148&quot; value=&quot;5&quot;/&gt;&lt;property id=&quot;20300&quot; value=&quot;Slide 10 - &amp;quot;Amos 4:11&amp;quot;&quot;/&gt;&lt;property id=&quot;20307&quot; value=&quot;264&quot;/&gt;&lt;/object&gt;&lt;object type=&quot;3&quot; unique_id=&quot;11129&quot;&gt;&lt;property id=&quot;20148&quot; value=&quot;5&quot;/&gt;&lt;property id=&quot;20300&quot; value=&quot;Slide 11 - &amp;quot;Isaiah 13:17a, 19&amp;quot;&quot;/&gt;&lt;property id=&quot;20307&quot; value=&quot;268&quot;/&gt;&lt;/object&gt;&lt;object type=&quot;3&quot; unique_id=&quot;11130&quot;&gt;&lt;property id=&quot;20148&quot; value=&quot;5&quot;/&gt;&lt;property id=&quot;20300&quot; value=&quot;Slide 12 - &amp;quot;Isaiah 13:17a, 19&amp;quot;&quot;/&gt;&lt;property id=&quot;20307&quot; value=&quot;269&quot;/&gt;&lt;/object&gt;&lt;object type=&quot;3&quot; unique_id=&quot;11131&quot;&gt;&lt;property id=&quot;20148&quot; value=&quot;5&quot;/&gt;&lt;property id=&quot;20300&quot; value=&quot;Slide 13 - &amp;quot;Second Temple Judaism’s Second Heavenly Power&amp;quot;&quot;/&gt;&lt;property id=&quot;20307&quot; value=&quot;320&quot;/&gt;&lt;/object&gt;&lt;object type=&quot;3&quot; unique_id=&quot;11132&quot;&gt;&lt;property id=&quot;20148&quot; value=&quot;5&quot;/&gt;&lt;property id=&quot;20300&quot; value=&quot;Slide 14 - &amp;quot;Exalted Humans&amp;quot;&quot;/&gt;&lt;property id=&quot;20307&quot; value=&quot;321&quot;/&gt;&lt;/object&gt;&lt;object type=&quot;3&quot; unique_id=&quot;11133&quot;&gt;&lt;property id=&quot;20148&quot; value=&quot;5&quot;/&gt;&lt;property id=&quot;20300&quot; value=&quot;Slide 15&quot;/&gt;&lt;property id=&quot;20307&quot; value=&quot;322&quot;/&gt;&lt;/object&gt;&lt;object type=&quot;3&quot; unique_id=&quot;11134&quot;&gt;&lt;property id=&quot;20148&quot; value=&quot;5&quot;/&gt;&lt;property id=&quot;20300&quot; value=&quot;Slide 16&quot;/&gt;&lt;property id=&quot;20307&quot; value=&quot;323&quot;/&gt;&lt;/object&gt;&lt;object type=&quot;3&quot; unique_id=&quot;11135&quot;&gt;&lt;property id=&quot;20148&quot; value=&quot;5&quot;/&gt;&lt;property id=&quot;20300&quot; value=&quot;Slide 17&quot;/&gt;&lt;property id=&quot;20307&quot; value=&quot;400&quot;/&gt;&lt;/object&gt;&lt;object type=&quot;3&quot; unique_id=&quot;11136&quot;&gt;&lt;property id=&quot;20148&quot; value=&quot;5&quot;/&gt;&lt;property id=&quot;20300&quot; value=&quot;Slide 18&quot;/&gt;&lt;property id=&quot;20307&quot; value=&quot;324&quot;/&gt;&lt;/object&gt;&lt;object type=&quot;3&quot; unique_id=&quot;11137&quot;&gt;&lt;property id=&quot;20148&quot; value=&quot;5&quot;/&gt;&lt;property id=&quot;20300&quot; value=&quot;Slide 19&quot;/&gt;&lt;property id=&quot;20307&quot; value=&quot;325&quot;/&gt;&lt;/object&gt;&lt;object type=&quot;3&quot; unique_id=&quot;11138&quot;&gt;&lt;property id=&quot;20148&quot; value=&quot;5&quot;/&gt;&lt;property id=&quot;20300&quot; value=&quot;Slide 20&quot;/&gt;&lt;property id=&quot;20307&quot; value=&quot;326&quot;/&gt;&lt;/object&gt;&lt;object type=&quot;3&quot; unique_id=&quot;11139&quot;&gt;&lt;property id=&quot;20148&quot; value=&quot;5&quot;/&gt;&lt;property id=&quot;20300&quot; value=&quot;Slide 21 - &amp;quot;Important Angels&amp;quot;&quot;/&gt;&lt;property id=&quot;20307&quot; value=&quot;327&quot;/&gt;&lt;/object&gt;&lt;object type=&quot;3&quot; unique_id=&quot;11140&quot;&gt;&lt;property id=&quot;20148&quot; value=&quot;5&quot;/&gt;&lt;property id=&quot;20300&quot; value=&quot;Slide 22&quot;/&gt;&lt;property id=&quot;20307&quot; value=&quot;328&quot;/&gt;&lt;/object&gt;&lt;object type=&quot;3&quot; unique_id=&quot;11141&quot;&gt;&lt;property id=&quot;20148&quot; value=&quot;5&quot;/&gt;&lt;property id=&quot;20300&quot; value=&quot;Slide 23&quot;/&gt;&lt;property id=&quot;20307&quot; value=&quot;329&quot;/&gt;&lt;/object&gt;&lt;object type=&quot;3&quot; unique_id=&quot;11142&quot;&gt;&lt;property id=&quot;20148&quot; value=&quot;5&quot;/&gt;&lt;property id=&quot;20300&quot; value=&quot;Slide 24&quot;/&gt;&lt;property id=&quot;20307&quot; value=&quot;330&quot;/&gt;&lt;/object&gt;&lt;object type=&quot;3&quot; unique_id=&quot;11143&quot;&gt;&lt;property id=&quot;20148&quot; value=&quot;5&quot;/&gt;&lt;property id=&quot;20300&quot; value=&quot;Slide 25&quot;/&gt;&lt;property id=&quot;20307&quot; value=&quot;331&quot;/&gt;&lt;/object&gt;&lt;object type=&quot;3&quot; unique_id=&quot;11144&quot;&gt;&lt;property id=&quot;20148&quot; value=&quot;5&quot;/&gt;&lt;property id=&quot;20300&quot; value=&quot;Slide 26 - &amp;quot;Philo’s LOGOS&amp;quot;&quot;/&gt;&lt;property id=&quot;20307&quot; value=&quot;332&quot;/&gt;&lt;/object&gt;&lt;object type=&quot;3&quot; unique_id=&quot;11145&quot;&gt;&lt;property id=&quot;20148&quot; value=&quot;5&quot;/&gt;&lt;property id=&quot;20300&quot; value=&quot;Slide 27&quot;/&gt;&lt;property id=&quot;20307&quot; value=&quot;333&quot;/&gt;&lt;/object&gt;&lt;object type=&quot;3&quot; unique_id=&quot;11146&quot;&gt;&lt;property id=&quot;20148&quot; value=&quot;5&quot;/&gt;&lt;property id=&quot;20300&quot; value=&quot;Slide 28&quot;/&gt;&lt;property id=&quot;20307&quot; value=&quot;334&quot;/&gt;&lt;/object&gt;&lt;object type=&quot;3&quot; unique_id=&quot;11147&quot;&gt;&lt;property id=&quot;20148&quot; value=&quot;5&quot;/&gt;&lt;property id=&quot;20300&quot; value=&quot;Slide 29&quot;/&gt;&lt;property id=&quot;20307&quot; value=&quot;335&quot;/&gt;&lt;/object&gt;&lt;object type=&quot;3&quot; unique_id=&quot;11148&quot;&gt;&lt;property id=&quot;20148&quot; value=&quot;5&quot;/&gt;&lt;property id=&quot;20300&quot; value=&quot;Slide 30 - &amp;quot;Later Judaism (after Two Powers declared heretical) =  two “modes” of YHWH&amp;quot;&quot;/&gt;&lt;property id=&quot;20307&quot; value=&quot;336&quot;/&gt;&lt;/object&gt;&lt;object type=&quot;3&quot; unique_id=&quot;11149&quot;&gt;&lt;property id=&quot;20148&quot; value=&quot;5&quot;/&gt;&lt;property id=&quot;20300&quot; value=&quot;Slide 31 - &amp;quot;Exodus 15:3&amp;quot;&quot;/&gt;&lt;property id=&quot;20307&quot; value=&quot;341&quot;/&gt;&lt;/object&gt;&lt;object type=&quot;3&quot; unique_id=&quot;11150&quot;&gt;&lt;property id=&quot;20148&quot; value=&quot;5&quot;/&gt;&lt;property id=&quot;20300&quot; value=&quot;Slide 32&quot;/&gt;&lt;property id=&quot;20307&quot; value=&quot;337&quot;/&gt;&lt;/object&gt;&lt;object type=&quot;3&quot; unique_id=&quot;11151&quot;&gt;&lt;property id=&quot;20148&quot; value=&quot;5&quot;/&gt;&lt;property id=&quot;20300&quot; value=&quot;Slide 33&quot;/&gt;&lt;property id=&quot;20307&quot; value=&quot;338&quot;/&gt;&lt;/object&gt;&lt;object type=&quot;3&quot; unique_id=&quot;11152&quot;&gt;&lt;property id=&quot;20148&quot; value=&quot;5&quot;/&gt;&lt;property id=&quot;20300&quot; value=&quot;Slide 34 - &amp;quot;PROBLEMS &amp;quot;&quot;/&gt;&lt;property id=&quot;20307&quot; value=&quot;339&quot;/&gt;&lt;/object&gt;&lt;object type=&quot;3&quot; unique_id=&quot;11153&quot;&gt;&lt;property id=&quot;20148&quot; value=&quot;5&quot;/&gt;&lt;property id=&quot;20300&quot; value=&quot;Slide 35&quot;/&gt;&lt;property id=&quot;20307&quot; value=&quot;340&quot;/&gt;&lt;/object&gt;&lt;object type=&quot;3&quot; unique_id=&quot;11154&quot;&gt;&lt;property id=&quot;20148&quot; value=&quot;5&quot;/&gt;&lt;property id=&quot;20300&quot; value=&quot;Slide 36 - &amp;quot;A Biblical Overview of the&amp;#x0D;&amp;#x0A;“Two Yahwehs” Idea&amp;quot;&quot;/&gt;&lt;property id=&quot;20307&quot; value=&quot;270&quot;/&gt;&lt;/object&gt;&lt;object type=&quot;3&quot; unique_id=&quot;11155&quot;&gt;&lt;property id=&quot;20148&quot; value=&quot;5&quot;/&gt;&lt;property id=&quot;20300&quot; value=&quot;Slide 37 - &amp;quot;The WORD&amp;quot;&quot;/&gt;&lt;property id=&quot;20307&quot; value=&quot;394&quot;/&gt;&lt;/object&gt;&lt;object type=&quot;3&quot; unique_id=&quot;11156&quot;&gt;&lt;property id=&quot;20148&quot; value=&quot;5&quot;/&gt;&lt;property id=&quot;20300&quot; value=&quot;Slide 38 - &amp;quot;The NAME&amp;quot;&quot;/&gt;&lt;property id=&quot;20307&quot; value=&quot;395&quot;/&gt;&lt;/object&gt;&lt;object type=&quot;3&quot; unique_id=&quot;11157&quot;&gt;&lt;property id=&quot;20148&quot; value=&quot;5&quot;/&gt;&lt;property id=&quot;20300&quot; value=&quot;Slide 39 - &amp;quot;Deuteronomy 12&amp;quot;&quot;/&gt;&lt;property id=&quot;20307&quot; value=&quot;389&quot;/&gt;&lt;/object&gt;&lt;object type=&quot;3&quot; unique_id=&quot;11158&quot;&gt;&lt;property id=&quot;20148&quot; value=&quot;5&quot;/&gt;&lt;property id=&quot;20300&quot; value=&quot;Slide 40 - &amp;quot;Is “the Name” just another way of referring to YHWH?&amp;quot;&quot;/&gt;&lt;property id=&quot;20307&quot; value=&quot;390&quot;/&gt;&lt;/object&gt;&lt;object type=&quot;3&quot; unique_id=&quot;11159&quot;&gt;&lt;property id=&quot;20148&quot; value=&quot;5&quot;/&gt;&lt;property id=&quot;20300&quot; value=&quot;Slide 41&quot;/&gt;&lt;property id=&quot;20307&quot; value=&quot;391&quot;/&gt;&lt;/object&gt;&lt;object type=&quot;3&quot; unique_id=&quot;11160&quot;&gt;&lt;property id=&quot;20148&quot; value=&quot;5&quot;/&gt;&lt;property id=&quot;20300&quot; value=&quot;Slide 42 - &amp;quot;2 Samuel 6:1-2&amp;quot;&quot;/&gt;&lt;property id=&quot;20307&quot; value=&quot;392&quot;/&gt;&lt;/object&gt;&lt;object type=&quot;3&quot; unique_id=&quot;11161&quot;&gt;&lt;property id=&quot;20148&quot; value=&quot;5&quot;/&gt;&lt;property id=&quot;20300&quot; value=&quot;Slide 43 - &amp;quot;Isaiah 30:27&amp;quot;&quot;/&gt;&lt;property id=&quot;20307&quot; value=&quot;393&quot;/&gt;&lt;/object&gt;&lt;object type=&quot;3&quot; unique_id=&quot;11162&quot;&gt;&lt;property id=&quot;20148&quot; value=&quot;5&quot;/&gt;&lt;property id=&quot;20300&quot; value=&quot;Slide 44 - &amp;quot;THE ANGEL&amp;quot;&quot;/&gt;&lt;property id=&quot;20307&quot; value=&quot;314&quot;/&gt;&lt;/object&gt;&lt;object type=&quot;3&quot; unique_id=&quot;11163&quot;&gt;&lt;property id=&quot;20148&quot; value=&quot;5&quot;/&gt;&lt;property id=&quot;20300&quot; value=&quot;Slide 45&quot;/&gt;&lt;property id=&quot;20307&quot; value=&quot;285&quot;/&gt;&lt;/object&gt;&lt;object type=&quot;3&quot; unique_id=&quot;11164&quot;&gt;&lt;property id=&quot;20148&quot; value=&quot;5&quot;/&gt;&lt;property id=&quot;20300&quot; value=&quot;Slide 46&quot;/&gt;&lt;property id=&quot;20307&quot; value=&quot;286&quot;/&gt;&lt;/object&gt;&lt;object type=&quot;3&quot; unique_id=&quot;11165&quot;&gt;&lt;property id=&quot;20148&quot; value=&quot;5&quot;/&gt;&lt;property id=&quot;20300&quot; value=&quot;Slide 47&quot;/&gt;&lt;property id=&quot;20307&quot; value=&quot;317&quot;/&gt;&lt;/object&gt;&lt;object type=&quot;3&quot; unique_id=&quot;11166&quot;&gt;&lt;property id=&quot;20148&quot; value=&quot;5&quot;/&gt;&lt;property id=&quot;20300&quot; value=&quot;Slide 48&quot;/&gt;&lt;property id=&quot;20307&quot; value=&quot;319&quot;/&gt;&lt;/object&gt;&lt;object type=&quot;3&quot; unique_id=&quot;11167&quot;&gt;&lt;property id=&quot;20148&quot; value=&quot;5&quot;/&gt;&lt;property id=&quot;20300&quot; value=&quot;Slide 49&quot;/&gt;&lt;property id=&quot;20307&quot; value=&quot;316&quot;/&gt;&lt;/object&gt;&lt;object type=&quot;3&quot; unique_id=&quot;11168&quot;&gt;&lt;property id=&quot;20148&quot; value=&quot;5&quot;/&gt;&lt;property id=&quot;20300&quot; value=&quot;Slide 50&quot;/&gt;&lt;property id=&quot;20307&quot; value=&quot;318&quot;/&gt;&lt;/object&gt;&lt;object type=&quot;3&quot; unique_id=&quot;11169&quot;&gt;&lt;property id=&quot;20148&quot; value=&quot;5&quot;/&gt;&lt;property id=&quot;20300&quot; value=&quot;Slide 51 - &amp;quot;Exodus 13:21; 14:19-20a&amp;quot;&quot;/&gt;&lt;property id=&quot;20307&quot; value=&quot;387&quot;/&gt;&lt;/object&gt;&lt;object type=&quot;3&quot; unique_id=&quot;11170&quot;&gt;&lt;property id=&quot;20148&quot; value=&quot;5&quot;/&gt;&lt;property id=&quot;20300&quot; value=&quot;Slide 52&quot;/&gt;&lt;property id=&quot;20307&quot; value=&quot;315&quot;/&gt;&lt;/object&gt;&lt;object type=&quot;3&quot; unique_id=&quot;11171&quot;&gt;&lt;property id=&quot;20148&quot; value=&quot;5&quot;/&gt;&lt;property id=&quot;20300&quot; value=&quot;Slide 53 - &amp;quot;Judges 6&amp;quot;&quot;/&gt;&lt;property id=&quot;20307&quot; value=&quot;290&quot;/&gt;&lt;/object&gt;&lt;object type=&quot;3&quot; unique_id=&quot;11172&quot;&gt;&lt;property id=&quot;20148&quot; value=&quot;5&quot;/&gt;&lt;property id=&quot;20300&quot; value=&quot;Slide 54 - &amp;quot;  &amp;quot;&quot;/&gt;&lt;property id=&quot;20307&quot; value=&quot;291&quot;/&gt;&lt;/object&gt;&lt;object type=&quot;3&quot; unique_id=&quot;11173&quot;&gt;&lt;property id=&quot;20148&quot; value=&quot;5&quot;/&gt;&lt;property id=&quot;20300&quot; value=&quot;Slide 55&quot;/&gt;&lt;property id=&quot;20307&quot; value=&quot;292&quot;/&gt;&lt;/object&gt;&lt;object type=&quot;3&quot; unique_id=&quot;11174&quot;&gt;&lt;property id=&quot;20148&quot; value=&quot;5&quot;/&gt;&lt;property id=&quot;20300&quot; value=&quot;Slide 56&quot;/&gt;&lt;property id=&quot;20307&quot; value=&quot;383&quot;/&gt;&lt;/object&gt;&lt;object type=&quot;3&quot; unique_id=&quot;11175&quot;&gt;&lt;property id=&quot;20148&quot; value=&quot;5&quot;/&gt;&lt;property id=&quot;20300&quot; value=&quot;Slide 57&quot;/&gt;&lt;property id=&quot;20307&quot; value=&quot;386&quot;/&gt;&lt;/object&gt;&lt;object type=&quot;3&quot; unique_id=&quot;11176&quot;&gt;&lt;property id=&quot;20148&quot; value=&quot;5&quot;/&gt;&lt;property id=&quot;20300&quot; value=&quot;Slide 58 - &amp;quot;The Cloud-Rider&amp;quot;&quot;/&gt;&lt;property id=&quot;20307&quot; value=&quot;398&quot;/&gt;&lt;/object&gt;&lt;object type=&quot;3&quot; unique_id=&quot;11177&quot;&gt;&lt;property id=&quot;20148&quot; value=&quot;5&quot;/&gt;&lt;property id=&quot;20300&quot; value=&quot;Slide 59 - &amp;quot;“He Who Rides the Clouds”&amp;quot;&quot;/&gt;&lt;property id=&quot;20307&quot; value=&quot;342&quot;/&gt;&lt;/object&gt;&lt;object type=&quot;3&quot; unique_id=&quot;11178&quot;&gt;&lt;property id=&quot;20148&quot; value=&quot;5&quot;/&gt;&lt;property id=&quot;20300&quot; value=&quot;Slide 60 - &amp;quot;Deuteronomy 33&amp;quot;&quot;/&gt;&lt;property id=&quot;20307&quot; value=&quot;343&quot;/&gt;&lt;/object&gt;&lt;object type=&quot;3&quot; unique_id=&quot;11179&quot;&gt;&lt;property id=&quot;20148&quot; value=&quot;5&quot;/&gt;&lt;property id=&quot;20300&quot; value=&quot;Slide 61 - &amp;quot;Psalm 68&amp;quot;&quot;/&gt;&lt;property id=&quot;20307&quot; value=&quot;344&quot;/&gt;&lt;/object&gt;&lt;object type=&quot;3&quot; unique_id=&quot;11180&quot;&gt;&lt;property id=&quot;20148&quot; value=&quot;5&quot;/&gt;&lt;property id=&quot;20300&quot; value=&quot;Slide 62 - &amp;quot;Psalm 104&amp;quot;&quot;/&gt;&lt;property id=&quot;20307&quot; value=&quot;345&quot;/&gt;&lt;/object&gt;&lt;object type=&quot;3&quot; unique_id=&quot;11181&quot;&gt;&lt;property id=&quot;20148&quot; value=&quot;5&quot;/&gt;&lt;property id=&quot;20300&quot; value=&quot;Slide 63 - &amp;quot;Isaiah 19&amp;quot;&quot;/&gt;&lt;property id=&quot;20307&quot; value=&quot;346&quot;/&gt;&lt;/object&gt;&lt;object type=&quot;3&quot; unique_id=&quot;11182&quot;&gt;&lt;property id=&quot;20148&quot; value=&quot;5&quot;/&gt;&lt;property id=&quot;20300&quot; value=&quot;Slide 64 - &amp;quot;Daniel 7&amp;quot;&quot;/&gt;&lt;property id=&quot;20307&quot; value=&quot;347&quot;/&gt;&lt;/object&gt;&lt;object type=&quot;3&quot; unique_id=&quot;11183&quot;&gt;&lt;property id=&quot;20148&quot; value=&quot;5&quot;/&gt;&lt;property id=&quot;20300&quot; value=&quot;Slide 65 - &amp;quot; &amp;quot;&quot;/&gt;&lt;property id=&quot;20307&quot; value=&quot;348&quot;/&gt;&lt;/object&gt;&lt;object type=&quot;3&quot; unique_id=&quot;11184&quot;&gt;&lt;property id=&quot;20148&quot; value=&quot;5&quot;/&gt;&lt;property id=&quot;20300&quot; value=&quot;Slide 66 - &amp;quot;YHWH in &amp;#x0D;&amp;#x0A;Human Form&amp;quot;&quot;/&gt;&lt;property id=&quot;20307&quot; value=&quot;399&quot;/&gt;&lt;/object&gt;&lt;object type=&quot;3&quot; unique_id=&quot;11185&quot;&gt;&lt;property id=&quot;20148&quot; value=&quot;5&quot;/&gt;&lt;property id=&quot;20300&quot; value=&quot;Slide 67 - &amp;quot;Genesis 18&amp;quot;&quot;/&gt;&lt;property id=&quot;20307&quot; value=&quot;371&quot;/&gt;&lt;/object&gt;&lt;object type=&quot;3&quot; unique_id=&quot;11186&quot;&gt;&lt;property id=&quot;20148&quot; value=&quot;5&quot;/&gt;&lt;property id=&quot;20300&quot; value=&quot;Slide 68 - &amp;quot;Exodus 24:9-11&amp;quot;&quot;/&gt;&lt;property id=&quot;20307&quot; value=&quot;372&quot;/&gt;&lt;/object&gt;&lt;object type=&quot;3&quot; unique_id=&quot;11187&quot;&gt;&lt;property id=&quot;20148&quot; value=&quot;5&quot;/&gt;&lt;property id=&quot;20300&quot; value=&quot;Slide 69 - &amp;quot;Ezekiel 1:26-28&amp;quot;&quot;/&gt;&lt;property id=&quot;20307&quot; value=&quot;373&quot;/&gt;&lt;/object&gt;&lt;object type=&quot;3&quot; unique_id=&quot;11188&quot;&gt;&lt;property id=&quot;20148&quot; value=&quot;5&quot;/&gt;&lt;property id=&quot;20300&quot; value=&quot;Slide 70 - &amp;quot;Jesus Against &amp;#x0D;&amp;#x0A;this Backdrop&amp;quot;&quot;/&gt;&lt;property id=&quot;20307&quot; value=&quot;396&quot;/&gt;&lt;/object&gt;&lt;object type=&quot;3&quot; unique_id=&quot;11189&quot;&gt;&lt;property id=&quot;20148&quot; value=&quot;5&quot;/&gt;&lt;property id=&quot;20300&quot; value=&quot;Slide 71 - &amp;quot;The Word&amp;quot;&quot;/&gt;&lt;property id=&quot;20307&quot; value=&quot;377&quot;/&gt;&lt;/object&gt;&lt;object type=&quot;3&quot; unique_id=&quot;11190&quot;&gt;&lt;property id=&quot;20148&quot; value=&quot;5&quot;/&gt;&lt;property id=&quot;20300&quot; value=&quot;Slide 72 - &amp;quot;The Angel&amp;quot;&quot;/&gt;&lt;property id=&quot;20307&quot; value=&quot;376&quot;/&gt;&lt;/object&gt;&lt;object type=&quot;3&quot; unique_id=&quot;11191&quot;&gt;&lt;property id=&quot;20148&quot; value=&quot;5&quot;/&gt;&lt;property id=&quot;20300&quot; value=&quot;Slide 73 - &amp;quot;The Name – John 17&amp;quot;&quot;/&gt;&lt;property id=&quot;20307&quot; value=&quot;397&quot;/&gt;&lt;/object&gt;&lt;object type=&quot;3&quot; unique_id=&quot;11192&quot;&gt;&lt;property id=&quot;20148&quot; value=&quot;5&quot;/&gt;&lt;property id=&quot;20300&quot; value=&quot;Slide 74 - &amp;quot;The One Who Rides the Clouds&amp;quot;&quot;/&gt;&lt;property id=&quot;20307&quot; value=&quot;378&quot;/&gt;&lt;/object&gt;&lt;object type=&quot;3&quot; unique_id=&quot;11193&quot;&gt;&lt;property id=&quot;20148&quot; value=&quot;5&quot;/&gt;&lt;property id=&quot;20300&quot; value=&quot;Slide 75 - &amp;quot;Matthew 26&amp;quot;&quot;/&gt;&lt;property id=&quot;20307&quot; value=&quot;37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1512</TotalTime>
  <Words>1705</Words>
  <Application>Microsoft Office PowerPoint</Application>
  <PresentationFormat>On-screen Show (4:3)</PresentationFormat>
  <Paragraphs>181</Paragraphs>
  <Slides>44</Slides>
  <Notes>43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Clarity</vt:lpstr>
      <vt:lpstr>God as man in the  Old Testament </vt:lpstr>
      <vt:lpstr>Deut 6:4</vt:lpstr>
      <vt:lpstr>PowerPoint Presentation</vt:lpstr>
      <vt:lpstr>Introducing judaism’s Two Powers in heaven</vt:lpstr>
      <vt:lpstr>Genesis 19:24</vt:lpstr>
      <vt:lpstr>Genesis 19:24</vt:lpstr>
      <vt:lpstr>PowerPoint Presentation</vt:lpstr>
      <vt:lpstr>PowerPoint Presentation</vt:lpstr>
      <vt:lpstr>PowerPoint Presentation</vt:lpstr>
      <vt:lpstr>PowerPoint Presentation</vt:lpstr>
      <vt:lpstr>Israel’s TWO Yahwehs</vt:lpstr>
      <vt:lpstr>The ANGEL  &amp; The NAME</vt:lpstr>
      <vt:lpstr>PowerPoint Presentation</vt:lpstr>
      <vt:lpstr>PowerPoint Presentation</vt:lpstr>
      <vt:lpstr>Deuteronomy 12</vt:lpstr>
      <vt:lpstr>PowerPoint Presentation</vt:lpstr>
      <vt:lpstr>Isaiah 30:27</vt:lpstr>
      <vt:lpstr>PowerPoint Presentation</vt:lpstr>
      <vt:lpstr>PowerPoint Presentation</vt:lpstr>
      <vt:lpstr>PowerPoint Presentation</vt:lpstr>
      <vt:lpstr>PowerPoint Presentation</vt:lpstr>
      <vt:lpstr>PowerPoint Presentation</vt:lpstr>
      <vt:lpstr>The WORD</vt:lpstr>
      <vt:lpstr>Genesis 15</vt:lpstr>
      <vt:lpstr>1 Samuel 3</vt:lpstr>
      <vt:lpstr>PowerPoint Presentation</vt:lpstr>
      <vt:lpstr>Jeremiah 1</vt:lpstr>
      <vt:lpstr>The “Cloud-Rider”</vt:lpstr>
      <vt:lpstr>“He Who Rides the Clouds”</vt:lpstr>
      <vt:lpstr>“He Who Rides the Clouds”</vt:lpstr>
      <vt:lpstr>Deuteronomy 33</vt:lpstr>
      <vt:lpstr>Psalm 68</vt:lpstr>
      <vt:lpstr>Psalm 104</vt:lpstr>
      <vt:lpstr>Isaiah 19</vt:lpstr>
      <vt:lpstr>Jesus Against  this Backdrop</vt:lpstr>
      <vt:lpstr>The Word</vt:lpstr>
      <vt:lpstr>The Angel</vt:lpstr>
      <vt:lpstr>The Name</vt:lpstr>
      <vt:lpstr>Rider on the Clouds</vt:lpstr>
      <vt:lpstr>Matthew 26</vt:lpstr>
      <vt:lpstr>Trinity in the OT?</vt:lpstr>
      <vt:lpstr>PowerPoint Presentation</vt:lpstr>
      <vt:lpstr>Two (&amp; Three) Powers:  OT - 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POWERS IN HEAVEN: Christian Heresy or Theology of the TANAKH?</dc:title>
  <dc:creator>Mheiser</dc:creator>
  <cp:lastModifiedBy>Michael Heiser</cp:lastModifiedBy>
  <cp:revision>126</cp:revision>
  <dcterms:created xsi:type="dcterms:W3CDTF">2008-08-25T05:30:08Z</dcterms:created>
  <dcterms:modified xsi:type="dcterms:W3CDTF">2018-09-08T16:44:48Z</dcterms:modified>
</cp:coreProperties>
</file>