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38"/>
  </p:notesMasterIdLst>
  <p:sldIdLst>
    <p:sldId id="256" r:id="rId2"/>
    <p:sldId id="329" r:id="rId3"/>
    <p:sldId id="330" r:id="rId4"/>
    <p:sldId id="331" r:id="rId5"/>
    <p:sldId id="332" r:id="rId6"/>
    <p:sldId id="335" r:id="rId7"/>
    <p:sldId id="291" r:id="rId8"/>
    <p:sldId id="293" r:id="rId9"/>
    <p:sldId id="338" r:id="rId10"/>
    <p:sldId id="294" r:id="rId11"/>
    <p:sldId id="303" r:id="rId12"/>
    <p:sldId id="337" r:id="rId13"/>
    <p:sldId id="296" r:id="rId14"/>
    <p:sldId id="297" r:id="rId15"/>
    <p:sldId id="298" r:id="rId16"/>
    <p:sldId id="299" r:id="rId17"/>
    <p:sldId id="300" r:id="rId18"/>
    <p:sldId id="301" r:id="rId19"/>
    <p:sldId id="307" r:id="rId20"/>
    <p:sldId id="308" r:id="rId21"/>
    <p:sldId id="309" r:id="rId22"/>
    <p:sldId id="310" r:id="rId23"/>
    <p:sldId id="314" r:id="rId24"/>
    <p:sldId id="311" r:id="rId25"/>
    <p:sldId id="312" r:id="rId26"/>
    <p:sldId id="316" r:id="rId27"/>
    <p:sldId id="336" r:id="rId28"/>
    <p:sldId id="317" r:id="rId29"/>
    <p:sldId id="321" r:id="rId30"/>
    <p:sldId id="322" r:id="rId31"/>
    <p:sldId id="323" r:id="rId32"/>
    <p:sldId id="324" r:id="rId33"/>
    <p:sldId id="325" r:id="rId34"/>
    <p:sldId id="326" r:id="rId35"/>
    <p:sldId id="327" r:id="rId36"/>
    <p:sldId id="339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826" y="-3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EA447A-366B-46B1-86C9-E4468BD2C4F8}" type="doc">
      <dgm:prSet loTypeId="urn:microsoft.com/office/officeart/2005/8/layout/pyramid1" loCatId="pyramid" qsTypeId="urn:microsoft.com/office/officeart/2005/8/quickstyle/simple5" qsCatId="simple" csTypeId="urn:microsoft.com/office/officeart/2005/8/colors/accent1_2" csCatId="accent1" phldr="1"/>
      <dgm:spPr/>
    </dgm:pt>
    <dgm:pt modelId="{2720CF5D-3505-4044-BDEA-4F589A6D1F5E}">
      <dgm:prSet phldrT="[Text]" custT="1"/>
      <dgm:spPr>
        <a:solidFill>
          <a:schemeClr val="accent1">
            <a:lumMod val="50000"/>
          </a:schemeClr>
        </a:solidFill>
      </dgm:spPr>
      <dgm:t>
        <a:bodyPr/>
        <a:lstStyle/>
        <a:p>
          <a:endParaRPr lang="en-US" sz="1600" dirty="0" smtClean="0">
            <a:solidFill>
              <a:schemeClr val="bg1"/>
            </a:solidFill>
            <a:latin typeface="Charis SIL" pitchFamily="2" charset="0"/>
            <a:ea typeface="Charis SIL" pitchFamily="2" charset="0"/>
          </a:endParaRPr>
        </a:p>
        <a:p>
          <a:endParaRPr lang="en-US" sz="1600" dirty="0" smtClean="0">
            <a:solidFill>
              <a:schemeClr val="bg1"/>
            </a:solidFill>
            <a:latin typeface="Charis SIL" pitchFamily="2" charset="0"/>
            <a:ea typeface="Charis SIL" pitchFamily="2" charset="0"/>
          </a:endParaRPr>
        </a:p>
        <a:p>
          <a:r>
            <a:rPr lang="en-US" sz="1600" dirty="0" smtClean="0">
              <a:solidFill>
                <a:schemeClr val="bg1"/>
              </a:solidFill>
              <a:latin typeface="Charis SIL" pitchFamily="2" charset="0"/>
              <a:ea typeface="Charis SIL" pitchFamily="2" charset="0"/>
            </a:rPr>
            <a:t>YHWH /</a:t>
          </a:r>
          <a:br>
            <a:rPr lang="en-US" sz="1600" dirty="0" smtClean="0">
              <a:solidFill>
                <a:schemeClr val="bg1"/>
              </a:solidFill>
              <a:latin typeface="Charis SIL" pitchFamily="2" charset="0"/>
              <a:ea typeface="Charis SIL" pitchFamily="2" charset="0"/>
            </a:rPr>
          </a:br>
          <a:r>
            <a:rPr lang="en-US" sz="1600" dirty="0" smtClean="0">
              <a:solidFill>
                <a:schemeClr val="bg1"/>
              </a:solidFill>
              <a:latin typeface="Charis SIL" pitchFamily="2" charset="0"/>
              <a:ea typeface="Charis SIL" pitchFamily="2" charset="0"/>
            </a:rPr>
            <a:t>Godhead</a:t>
          </a:r>
          <a:endParaRPr lang="en-US" sz="1600" dirty="0">
            <a:solidFill>
              <a:schemeClr val="bg1"/>
            </a:solidFill>
            <a:latin typeface="Charis SIL" pitchFamily="2" charset="0"/>
            <a:ea typeface="Charis SIL" pitchFamily="2" charset="0"/>
          </a:endParaRPr>
        </a:p>
      </dgm:t>
    </dgm:pt>
    <dgm:pt modelId="{CDA2AA6D-BB2D-4594-B51E-05A03497E4C2}" type="parTrans" cxnId="{14597843-6062-4202-8E7F-C29DC4796459}">
      <dgm:prSet/>
      <dgm:spPr/>
      <dgm:t>
        <a:bodyPr/>
        <a:lstStyle/>
        <a:p>
          <a:endParaRPr lang="en-US"/>
        </a:p>
      </dgm:t>
    </dgm:pt>
    <dgm:pt modelId="{A2CDD008-DFE0-46D6-AFF3-C7780D01ADC2}" type="sibTrans" cxnId="{14597843-6062-4202-8E7F-C29DC4796459}">
      <dgm:prSet/>
      <dgm:spPr/>
      <dgm:t>
        <a:bodyPr/>
        <a:lstStyle/>
        <a:p>
          <a:endParaRPr lang="en-US"/>
        </a:p>
      </dgm:t>
    </dgm:pt>
    <dgm:pt modelId="{FD9EE1C4-466D-4C6D-A1A6-BB22CFF929AE}">
      <dgm:prSet phldrT="[Text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sz="2400" dirty="0" smtClean="0">
              <a:solidFill>
                <a:schemeClr val="bg1"/>
              </a:solidFill>
              <a:latin typeface="Charis SIL" pitchFamily="2" charset="0"/>
              <a:ea typeface="Charis SIL" pitchFamily="2" charset="0"/>
            </a:rPr>
            <a:t>sons of God</a:t>
          </a:r>
          <a:endParaRPr lang="en-US" sz="1400" dirty="0">
            <a:solidFill>
              <a:schemeClr val="bg1"/>
            </a:solidFill>
            <a:latin typeface="Charis SIL" pitchFamily="2" charset="0"/>
            <a:ea typeface="Charis SIL" pitchFamily="2" charset="0"/>
          </a:endParaRPr>
        </a:p>
      </dgm:t>
    </dgm:pt>
    <dgm:pt modelId="{2F069261-332B-4116-AB7E-BBA1DD6EE7B2}" type="parTrans" cxnId="{803E76D5-A3DA-4D77-9642-A79914A35C70}">
      <dgm:prSet/>
      <dgm:spPr/>
      <dgm:t>
        <a:bodyPr/>
        <a:lstStyle/>
        <a:p>
          <a:endParaRPr lang="en-US"/>
        </a:p>
      </dgm:t>
    </dgm:pt>
    <dgm:pt modelId="{34BFFCB9-502C-499C-A9D2-C87111605245}" type="sibTrans" cxnId="{803E76D5-A3DA-4D77-9642-A79914A35C70}">
      <dgm:prSet/>
      <dgm:spPr/>
      <dgm:t>
        <a:bodyPr/>
        <a:lstStyle/>
        <a:p>
          <a:endParaRPr lang="en-US"/>
        </a:p>
      </dgm:t>
    </dgm:pt>
    <dgm:pt modelId="{19407D7D-CCC5-4A82-BC20-5B855803EBBC}">
      <dgm:prSet phldrT="[Text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sz="2000" dirty="0" smtClean="0">
              <a:solidFill>
                <a:schemeClr val="bg1"/>
              </a:solidFill>
              <a:latin typeface="Charis SIL" pitchFamily="2" charset="0"/>
              <a:ea typeface="Charis SIL" pitchFamily="2" charset="0"/>
            </a:rPr>
            <a:t>angels (messengers)</a:t>
          </a:r>
        </a:p>
      </dgm:t>
    </dgm:pt>
    <dgm:pt modelId="{C74154C1-FB28-43DE-A7BC-C23274A2932E}" type="parTrans" cxnId="{C95B398E-1B84-4304-8A14-47DF4092E327}">
      <dgm:prSet/>
      <dgm:spPr/>
      <dgm:t>
        <a:bodyPr/>
        <a:lstStyle/>
        <a:p>
          <a:endParaRPr lang="en-US"/>
        </a:p>
      </dgm:t>
    </dgm:pt>
    <dgm:pt modelId="{B3AD39E0-697E-4D3B-95CD-DE90D1806407}" type="sibTrans" cxnId="{C95B398E-1B84-4304-8A14-47DF4092E327}">
      <dgm:prSet/>
      <dgm:spPr/>
      <dgm:t>
        <a:bodyPr/>
        <a:lstStyle/>
        <a:p>
          <a:endParaRPr lang="en-US"/>
        </a:p>
      </dgm:t>
    </dgm:pt>
    <dgm:pt modelId="{C3E2477D-9D01-42CE-9BAB-430360EA6CAE}" type="pres">
      <dgm:prSet presAssocID="{E8EA447A-366B-46B1-86C9-E4468BD2C4F8}" presName="Name0" presStyleCnt="0">
        <dgm:presLayoutVars>
          <dgm:dir/>
          <dgm:animLvl val="lvl"/>
          <dgm:resizeHandles val="exact"/>
        </dgm:presLayoutVars>
      </dgm:prSet>
      <dgm:spPr/>
    </dgm:pt>
    <dgm:pt modelId="{5A5C985A-BBAE-494E-9807-8DD6A2AB7125}" type="pres">
      <dgm:prSet presAssocID="{2720CF5D-3505-4044-BDEA-4F589A6D1F5E}" presName="Name8" presStyleCnt="0"/>
      <dgm:spPr/>
    </dgm:pt>
    <dgm:pt modelId="{9376228F-643D-42C3-9C0E-F58C143FFE40}" type="pres">
      <dgm:prSet presAssocID="{2720CF5D-3505-4044-BDEA-4F589A6D1F5E}" presName="level" presStyleLbl="node1" presStyleIdx="0" presStyleCnt="3" custScaleX="106682" custScaleY="96773" custLinFactNeighborX="1830" custLinFactNeighborY="-615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F814A2-527E-46FF-895A-5262FE8A946B}" type="pres">
      <dgm:prSet presAssocID="{2720CF5D-3505-4044-BDEA-4F589A6D1F5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28720B-6457-4821-BDCE-17D9455B2878}" type="pres">
      <dgm:prSet presAssocID="{FD9EE1C4-466D-4C6D-A1A6-BB22CFF929AE}" presName="Name8" presStyleCnt="0"/>
      <dgm:spPr/>
    </dgm:pt>
    <dgm:pt modelId="{9A1C2C86-E2DB-4DA5-9A70-84934CB4D77E}" type="pres">
      <dgm:prSet presAssocID="{FD9EE1C4-466D-4C6D-A1A6-BB22CFF929AE}" presName="level" presStyleLbl="node1" presStyleIdx="1" presStyleCnt="3" custScaleX="10215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D34FE3-C05B-4CCB-A04F-C9108F8ABFA3}" type="pres">
      <dgm:prSet presAssocID="{FD9EE1C4-466D-4C6D-A1A6-BB22CFF929A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1AF639-0465-4802-80BF-80C18569D8B8}" type="pres">
      <dgm:prSet presAssocID="{19407D7D-CCC5-4A82-BC20-5B855803EBBC}" presName="Name8" presStyleCnt="0"/>
      <dgm:spPr/>
    </dgm:pt>
    <dgm:pt modelId="{1A864C5F-6B72-4D9C-A774-86C1769CB5EA}" type="pres">
      <dgm:prSet presAssocID="{19407D7D-CCC5-4A82-BC20-5B855803EBBC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F221E1-C67B-47DE-9BA5-198ED0879178}" type="pres">
      <dgm:prSet presAssocID="{19407D7D-CCC5-4A82-BC20-5B855803EBB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4597843-6062-4202-8E7F-C29DC4796459}" srcId="{E8EA447A-366B-46B1-86C9-E4468BD2C4F8}" destId="{2720CF5D-3505-4044-BDEA-4F589A6D1F5E}" srcOrd="0" destOrd="0" parTransId="{CDA2AA6D-BB2D-4594-B51E-05A03497E4C2}" sibTransId="{A2CDD008-DFE0-46D6-AFF3-C7780D01ADC2}"/>
    <dgm:cxn modelId="{C95B398E-1B84-4304-8A14-47DF4092E327}" srcId="{E8EA447A-366B-46B1-86C9-E4468BD2C4F8}" destId="{19407D7D-CCC5-4A82-BC20-5B855803EBBC}" srcOrd="2" destOrd="0" parTransId="{C74154C1-FB28-43DE-A7BC-C23274A2932E}" sibTransId="{B3AD39E0-697E-4D3B-95CD-DE90D1806407}"/>
    <dgm:cxn modelId="{7FC55240-CBCB-4F5F-B789-0AF429950A6C}" type="presOf" srcId="{19407D7D-CCC5-4A82-BC20-5B855803EBBC}" destId="{CFF221E1-C67B-47DE-9BA5-198ED0879178}" srcOrd="1" destOrd="0" presId="urn:microsoft.com/office/officeart/2005/8/layout/pyramid1"/>
    <dgm:cxn modelId="{BDCA87D4-8479-45F2-832B-34D100D73704}" type="presOf" srcId="{2720CF5D-3505-4044-BDEA-4F589A6D1F5E}" destId="{D3F814A2-527E-46FF-895A-5262FE8A946B}" srcOrd="1" destOrd="0" presId="urn:microsoft.com/office/officeart/2005/8/layout/pyramid1"/>
    <dgm:cxn modelId="{D387960F-159C-48FF-8BE5-E89E2BC7285B}" type="presOf" srcId="{E8EA447A-366B-46B1-86C9-E4468BD2C4F8}" destId="{C3E2477D-9D01-42CE-9BAB-430360EA6CAE}" srcOrd="0" destOrd="0" presId="urn:microsoft.com/office/officeart/2005/8/layout/pyramid1"/>
    <dgm:cxn modelId="{CDDD65CE-4EE2-4BA6-8FE8-659F48A0F716}" type="presOf" srcId="{2720CF5D-3505-4044-BDEA-4F589A6D1F5E}" destId="{9376228F-643D-42C3-9C0E-F58C143FFE40}" srcOrd="0" destOrd="0" presId="urn:microsoft.com/office/officeart/2005/8/layout/pyramid1"/>
    <dgm:cxn modelId="{DF1D1D53-0E20-4340-A82C-D048C9DCB968}" type="presOf" srcId="{FD9EE1C4-466D-4C6D-A1A6-BB22CFF929AE}" destId="{24D34FE3-C05B-4CCB-A04F-C9108F8ABFA3}" srcOrd="1" destOrd="0" presId="urn:microsoft.com/office/officeart/2005/8/layout/pyramid1"/>
    <dgm:cxn modelId="{803E76D5-A3DA-4D77-9642-A79914A35C70}" srcId="{E8EA447A-366B-46B1-86C9-E4468BD2C4F8}" destId="{FD9EE1C4-466D-4C6D-A1A6-BB22CFF929AE}" srcOrd="1" destOrd="0" parTransId="{2F069261-332B-4116-AB7E-BBA1DD6EE7B2}" sibTransId="{34BFFCB9-502C-499C-A9D2-C87111605245}"/>
    <dgm:cxn modelId="{84BC006A-7D4A-4DBF-B8E2-DC656307BDB0}" type="presOf" srcId="{19407D7D-CCC5-4A82-BC20-5B855803EBBC}" destId="{1A864C5F-6B72-4D9C-A774-86C1769CB5EA}" srcOrd="0" destOrd="0" presId="urn:microsoft.com/office/officeart/2005/8/layout/pyramid1"/>
    <dgm:cxn modelId="{56CE15BD-145E-45BD-A40E-E48765391421}" type="presOf" srcId="{FD9EE1C4-466D-4C6D-A1A6-BB22CFF929AE}" destId="{9A1C2C86-E2DB-4DA5-9A70-84934CB4D77E}" srcOrd="0" destOrd="0" presId="urn:microsoft.com/office/officeart/2005/8/layout/pyramid1"/>
    <dgm:cxn modelId="{82507AA8-319D-4037-A6FC-BEBBD2040FCC}" type="presParOf" srcId="{C3E2477D-9D01-42CE-9BAB-430360EA6CAE}" destId="{5A5C985A-BBAE-494E-9807-8DD6A2AB7125}" srcOrd="0" destOrd="0" presId="urn:microsoft.com/office/officeart/2005/8/layout/pyramid1"/>
    <dgm:cxn modelId="{A7DCB7AD-85F4-4A19-AE69-E3AE78E10FEC}" type="presParOf" srcId="{5A5C985A-BBAE-494E-9807-8DD6A2AB7125}" destId="{9376228F-643D-42C3-9C0E-F58C143FFE40}" srcOrd="0" destOrd="0" presId="urn:microsoft.com/office/officeart/2005/8/layout/pyramid1"/>
    <dgm:cxn modelId="{805D9F02-4855-469C-A488-4723D6E012F7}" type="presParOf" srcId="{5A5C985A-BBAE-494E-9807-8DD6A2AB7125}" destId="{D3F814A2-527E-46FF-895A-5262FE8A946B}" srcOrd="1" destOrd="0" presId="urn:microsoft.com/office/officeart/2005/8/layout/pyramid1"/>
    <dgm:cxn modelId="{720E18F1-6286-402B-979D-004E15D39CC9}" type="presParOf" srcId="{C3E2477D-9D01-42CE-9BAB-430360EA6CAE}" destId="{3C28720B-6457-4821-BDCE-17D9455B2878}" srcOrd="1" destOrd="0" presId="urn:microsoft.com/office/officeart/2005/8/layout/pyramid1"/>
    <dgm:cxn modelId="{B37E35EE-D7CB-4292-86B8-744099AFD477}" type="presParOf" srcId="{3C28720B-6457-4821-BDCE-17D9455B2878}" destId="{9A1C2C86-E2DB-4DA5-9A70-84934CB4D77E}" srcOrd="0" destOrd="0" presId="urn:microsoft.com/office/officeart/2005/8/layout/pyramid1"/>
    <dgm:cxn modelId="{8B425D0D-4E2A-4F1F-B1DB-68AA1E063162}" type="presParOf" srcId="{3C28720B-6457-4821-BDCE-17D9455B2878}" destId="{24D34FE3-C05B-4CCB-A04F-C9108F8ABFA3}" srcOrd="1" destOrd="0" presId="urn:microsoft.com/office/officeart/2005/8/layout/pyramid1"/>
    <dgm:cxn modelId="{266A3C63-6D68-456F-A29A-DA14E11642AA}" type="presParOf" srcId="{C3E2477D-9D01-42CE-9BAB-430360EA6CAE}" destId="{D51AF639-0465-4802-80BF-80C18569D8B8}" srcOrd="2" destOrd="0" presId="urn:microsoft.com/office/officeart/2005/8/layout/pyramid1"/>
    <dgm:cxn modelId="{C0C87FF4-B1D2-43A8-AC6D-74C9FE3A3A65}" type="presParOf" srcId="{D51AF639-0465-4802-80BF-80C18569D8B8}" destId="{1A864C5F-6B72-4D9C-A774-86C1769CB5EA}" srcOrd="0" destOrd="0" presId="urn:microsoft.com/office/officeart/2005/8/layout/pyramid1"/>
    <dgm:cxn modelId="{2BD485AD-B8DF-469F-A190-09D8DECC6D7B}" type="presParOf" srcId="{D51AF639-0465-4802-80BF-80C18569D8B8}" destId="{CFF221E1-C67B-47DE-9BA5-198ED0879178}" srcOrd="1" destOrd="0" presId="urn:microsoft.com/office/officeart/2005/8/layout/pyramid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76228F-643D-42C3-9C0E-F58C143FFE40}">
      <dsp:nvSpPr>
        <dsp:cNvPr id="0" name=""/>
        <dsp:cNvSpPr/>
      </dsp:nvSpPr>
      <dsp:spPr>
        <a:xfrm>
          <a:off x="1568646" y="0"/>
          <a:ext cx="1643492" cy="1714485"/>
        </a:xfrm>
        <a:prstGeom prst="trapezoid">
          <a:avLst>
            <a:gd name="adj" fmla="val 46868"/>
          </a:avLst>
        </a:prstGeom>
        <a:solidFill>
          <a:schemeClr val="accent1">
            <a:lumMod val="50000"/>
          </a:schemeClr>
        </a:soli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1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 smtClean="0">
            <a:solidFill>
              <a:schemeClr val="bg1"/>
            </a:solidFill>
            <a:latin typeface="Charis SIL" pitchFamily="2" charset="0"/>
            <a:ea typeface="Charis SIL" pitchFamily="2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 smtClean="0">
            <a:solidFill>
              <a:schemeClr val="bg1"/>
            </a:solidFill>
            <a:latin typeface="Charis SIL" pitchFamily="2" charset="0"/>
            <a:ea typeface="Charis SIL" pitchFamily="2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bg1"/>
              </a:solidFill>
              <a:latin typeface="Charis SIL" pitchFamily="2" charset="0"/>
              <a:ea typeface="Charis SIL" pitchFamily="2" charset="0"/>
            </a:rPr>
            <a:t>YHWH /</a:t>
          </a:r>
          <a:br>
            <a:rPr lang="en-US" sz="1600" kern="1200" dirty="0" smtClean="0">
              <a:solidFill>
                <a:schemeClr val="bg1"/>
              </a:solidFill>
              <a:latin typeface="Charis SIL" pitchFamily="2" charset="0"/>
              <a:ea typeface="Charis SIL" pitchFamily="2" charset="0"/>
            </a:rPr>
          </a:br>
          <a:r>
            <a:rPr lang="en-US" sz="1600" kern="1200" dirty="0" smtClean="0">
              <a:solidFill>
                <a:schemeClr val="bg1"/>
              </a:solidFill>
              <a:latin typeface="Charis SIL" pitchFamily="2" charset="0"/>
              <a:ea typeface="Charis SIL" pitchFamily="2" charset="0"/>
            </a:rPr>
            <a:t>Godhead</a:t>
          </a:r>
          <a:endParaRPr lang="en-US" sz="1600" kern="1200" dirty="0">
            <a:solidFill>
              <a:schemeClr val="bg1"/>
            </a:solidFill>
            <a:latin typeface="Charis SIL" pitchFamily="2" charset="0"/>
            <a:ea typeface="Charis SIL" pitchFamily="2" charset="0"/>
          </a:endParaRPr>
        </a:p>
      </dsp:txBody>
      <dsp:txXfrm>
        <a:off x="1568646" y="0"/>
        <a:ext cx="1643492" cy="1714485"/>
      </dsp:txXfrm>
    </dsp:sp>
    <dsp:sp modelId="{9A1C2C86-E2DB-4DA5-9A70-84934CB4D77E}">
      <dsp:nvSpPr>
        <dsp:cNvPr id="0" name=""/>
        <dsp:cNvSpPr/>
      </dsp:nvSpPr>
      <dsp:spPr>
        <a:xfrm>
          <a:off x="762256" y="1714485"/>
          <a:ext cx="3199887" cy="1771657"/>
        </a:xfrm>
        <a:prstGeom prst="trapezoid">
          <a:avLst>
            <a:gd name="adj" fmla="val 44928"/>
          </a:avLst>
        </a:prstGeom>
        <a:solidFill>
          <a:schemeClr val="accent1">
            <a:lumMod val="50000"/>
          </a:schemeClr>
        </a:soli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1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bg1"/>
              </a:solidFill>
              <a:latin typeface="Charis SIL" pitchFamily="2" charset="0"/>
              <a:ea typeface="Charis SIL" pitchFamily="2" charset="0"/>
            </a:rPr>
            <a:t>sons of God</a:t>
          </a:r>
          <a:endParaRPr lang="en-US" sz="1400" kern="1200" dirty="0">
            <a:solidFill>
              <a:schemeClr val="bg1"/>
            </a:solidFill>
            <a:latin typeface="Charis SIL" pitchFamily="2" charset="0"/>
            <a:ea typeface="Charis SIL" pitchFamily="2" charset="0"/>
          </a:endParaRPr>
        </a:p>
      </dsp:txBody>
      <dsp:txXfrm>
        <a:off x="1322236" y="1714485"/>
        <a:ext cx="2079926" cy="1771657"/>
      </dsp:txXfrm>
    </dsp:sp>
    <dsp:sp modelId="{1A864C5F-6B72-4D9C-A774-86C1769CB5EA}">
      <dsp:nvSpPr>
        <dsp:cNvPr id="0" name=""/>
        <dsp:cNvSpPr/>
      </dsp:nvSpPr>
      <dsp:spPr>
        <a:xfrm>
          <a:off x="0" y="3486142"/>
          <a:ext cx="4724399" cy="1771657"/>
        </a:xfrm>
        <a:prstGeom prst="trapezoid">
          <a:avLst>
            <a:gd name="adj" fmla="val 44928"/>
          </a:avLst>
        </a:prstGeom>
        <a:solidFill>
          <a:schemeClr val="accent1">
            <a:lumMod val="50000"/>
          </a:schemeClr>
        </a:soli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1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1"/>
              </a:solidFill>
              <a:latin typeface="Charis SIL" pitchFamily="2" charset="0"/>
              <a:ea typeface="Charis SIL" pitchFamily="2" charset="0"/>
            </a:rPr>
            <a:t>angels (messengers)</a:t>
          </a:r>
        </a:p>
      </dsp:txBody>
      <dsp:txXfrm>
        <a:off x="826769" y="3486142"/>
        <a:ext cx="3070860" cy="17716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0ECF93-8BC9-4E7F-976E-A9C4BBBBA46F}" type="datetimeFigureOut">
              <a:rPr lang="en-US" smtClean="0"/>
              <a:t>9/8/2018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6B4F0C-FA19-4553-BADB-A55F30ECCE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9742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E98EA28-7F78-4786-9FFD-0A2500FD2779}" type="slidenum">
              <a:rPr lang="en-US" altLang="en-US" smtClean="0"/>
              <a:pPr eaLnBrk="1" hangingPunct="1"/>
              <a:t>2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3566BF-8C3E-475D-96D3-F45876D2340F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3566BF-8C3E-475D-96D3-F45876D2340F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F31C43-B14D-491A-950F-61A2252679B9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F31C43-B14D-491A-950F-61A2252679B9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F31C43-B14D-491A-950F-61A2252679B9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F31C43-B14D-491A-950F-61A2252679B9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F31C43-B14D-491A-950F-61A2252679B9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F31C43-B14D-491A-950F-61A2252679B9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F31C43-B14D-491A-950F-61A2252679B9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F31C43-B14D-491A-950F-61A2252679B9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F31C43-B14D-491A-950F-61A2252679B9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F31C43-B14D-491A-950F-61A2252679B9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F31C43-B14D-491A-950F-61A2252679B9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F31C43-B14D-491A-950F-61A2252679B9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F31C43-B14D-491A-950F-61A2252679B9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F31C43-B14D-491A-950F-61A2252679B9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F31C43-B14D-491A-950F-61A2252679B9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F31C43-B14D-491A-950F-61A2252679B9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3566BF-8C3E-475D-96D3-F45876D2340F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3566BF-8C3E-475D-96D3-F45876D2340F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3566BF-8C3E-475D-96D3-F45876D2340F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3566BF-8C3E-475D-96D3-F45876D2340F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31398F6-577B-425C-AF71-9D42485F229A}" type="datetimeFigureOut">
              <a:rPr lang="en-US" smtClean="0"/>
              <a:t>9/8/2018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7BCF835-8B52-4E63-8CB7-3613C2E3D42A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398F6-577B-425C-AF71-9D42485F229A}" type="datetimeFigureOut">
              <a:rPr lang="en-US" smtClean="0"/>
              <a:t>9/8/2018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CF835-8B52-4E63-8CB7-3613C2E3D4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398F6-577B-425C-AF71-9D42485F229A}" type="datetimeFigureOut">
              <a:rPr lang="en-US" smtClean="0"/>
              <a:t>9/8/2018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CF835-8B52-4E63-8CB7-3613C2E3D4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398F6-577B-425C-AF71-9D42485F229A}" type="datetimeFigureOut">
              <a:rPr lang="en-US" smtClean="0"/>
              <a:t>9/8/2018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CF835-8B52-4E63-8CB7-3613C2E3D4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398F6-577B-425C-AF71-9D42485F229A}" type="datetimeFigureOut">
              <a:rPr lang="en-US" smtClean="0"/>
              <a:t>9/8/2018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CF835-8B52-4E63-8CB7-3613C2E3D4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398F6-577B-425C-AF71-9D42485F229A}" type="datetimeFigureOut">
              <a:rPr lang="en-US" smtClean="0"/>
              <a:t>9/8/2018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CF835-8B52-4E63-8CB7-3613C2E3D42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398F6-577B-425C-AF71-9D42485F229A}" type="datetimeFigureOut">
              <a:rPr lang="en-US" smtClean="0"/>
              <a:t>9/8/2018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CF835-8B52-4E63-8CB7-3613C2E3D4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398F6-577B-425C-AF71-9D42485F229A}" type="datetimeFigureOut">
              <a:rPr lang="en-US" smtClean="0"/>
              <a:t>9/8/2018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CF835-8B52-4E63-8CB7-3613C2E3D4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398F6-577B-425C-AF71-9D42485F229A}" type="datetimeFigureOut">
              <a:rPr lang="en-US" smtClean="0"/>
              <a:t>9/8/2018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CF835-8B52-4E63-8CB7-3613C2E3D4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398F6-577B-425C-AF71-9D42485F229A}" type="datetimeFigureOut">
              <a:rPr lang="en-US" smtClean="0"/>
              <a:t>9/8/2018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CF835-8B52-4E63-8CB7-3613C2E3D42A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398F6-577B-425C-AF71-9D42485F229A}" type="datetimeFigureOut">
              <a:rPr lang="en-US" smtClean="0"/>
              <a:t>9/8/2018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CF835-8B52-4E63-8CB7-3613C2E3D4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31398F6-577B-425C-AF71-9D42485F229A}" type="datetimeFigureOut">
              <a:rPr lang="en-US" smtClean="0"/>
              <a:t>9/8/2018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57BCF835-8B52-4E63-8CB7-3613C2E3D42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logosres:esv;ref=BibleESV.1Jn3.1" TargetMode="External"/><Relationship Id="rId2" Type="http://schemas.openxmlformats.org/officeDocument/2006/relationships/hyperlink" Target="logosres:esv;ref=BibleESV.Jn1.1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logosres:esv;ref=BibleESV.Heb2.10" TargetMode="External"/><Relationship Id="rId5" Type="http://schemas.openxmlformats.org/officeDocument/2006/relationships/hyperlink" Target="logosres:esv;ref=BibleESV.Ro8.14-16" TargetMode="External"/><Relationship Id="rId4" Type="http://schemas.openxmlformats.org/officeDocument/2006/relationships/hyperlink" Target="logosres:esv;ref=BibleESV.Ga3.26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logosres:esv;ref=BibleESV.Da10.13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libronixdls:jump|pos=LLS-AOL:48401%3cESV.2KI.5%3e.2831.0|ref=bible.12.5.17|res=LLS:1.0.710" TargetMode="External"/><Relationship Id="rId5" Type="http://schemas.openxmlformats.org/officeDocument/2006/relationships/hyperlink" Target="libronixdls:jump|pos=LLS-AOL:48339%3cESV.1SA.26%3e.2732.0|ref=bible.9.26.17|res=LLS:1.0.710" TargetMode="External"/><Relationship Id="rId4" Type="http://schemas.openxmlformats.org/officeDocument/2006/relationships/hyperlink" Target="https://ref.ly/logosres/esv;ref=BibleESV.1Sa5.1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48200" y="2362200"/>
            <a:ext cx="3313355" cy="170216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/>
              <a:t>Supernatural Worldview of the Bible</a:t>
            </a:r>
            <a:endParaRPr lang="en-US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48200" y="4343400"/>
            <a:ext cx="3505200" cy="13716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Cosmic Geography</a:t>
            </a:r>
            <a:endParaRPr lang="en-US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541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0988"/>
            <a:ext cx="8229599" cy="629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3276599" y="3428206"/>
            <a:ext cx="1295400" cy="1752600"/>
          </a:xfrm>
          <a:prstGeom prst="ellipse">
            <a:avLst/>
          </a:prstGeom>
          <a:solidFill>
            <a:srgbClr val="FFFF00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4419600" y="280988"/>
            <a:ext cx="2628901" cy="1371600"/>
          </a:xfrm>
          <a:prstGeom prst="ellipse">
            <a:avLst/>
          </a:prstGeom>
          <a:solidFill>
            <a:srgbClr val="00B050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514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066800"/>
            <a:ext cx="7941392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4343400" y="2895600"/>
            <a:ext cx="3505200" cy="1371600"/>
          </a:xfrm>
          <a:prstGeom prst="ellipse">
            <a:avLst/>
          </a:prstGeom>
          <a:solidFill>
            <a:srgbClr val="00B050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4114800" y="1295400"/>
            <a:ext cx="1295400" cy="1219994"/>
          </a:xfrm>
          <a:prstGeom prst="ellipse">
            <a:avLst/>
          </a:prstGeom>
          <a:solidFill>
            <a:srgbClr val="FFC000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005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801136"/>
          </a:xfrm>
        </p:spPr>
        <p:txBody>
          <a:bodyPr/>
          <a:lstStyle/>
          <a:p>
            <a:r>
              <a:rPr lang="en-US" b="1" dirty="0" smtClean="0"/>
              <a:t>Bashan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981200"/>
            <a:ext cx="7186108" cy="3851429"/>
          </a:xfrm>
        </p:spPr>
        <p:txBody>
          <a:bodyPr>
            <a:normAutofit lnSpcReduction="10000"/>
          </a:bodyPr>
          <a:lstStyle/>
          <a:p>
            <a:pPr marL="68580" indent="0">
              <a:buNone/>
            </a:pPr>
            <a:r>
              <a:rPr lang="en-US" sz="3200" b="1" dirty="0"/>
              <a:t>BASHAN (THE</a:t>
            </a:r>
            <a:r>
              <a:rPr lang="en-US" sz="3200" b="1" dirty="0" smtClean="0"/>
              <a:t>) . . . It </a:t>
            </a:r>
            <a:r>
              <a:rPr lang="en-US" sz="3200" b="1" dirty="0"/>
              <a:t>borders on Mount Hermon on the north and the Gilead in the south (Deut. 3:8–10; Josh. 12:1–5). The River </a:t>
            </a:r>
            <a:r>
              <a:rPr lang="en-US" sz="3200" b="1" dirty="0" err="1"/>
              <a:t>Yarmuk</a:t>
            </a:r>
            <a:r>
              <a:rPr lang="en-US" sz="3200" b="1" dirty="0"/>
              <a:t> forms the boundary between the Bashan and Gilead</a:t>
            </a:r>
            <a:r>
              <a:rPr lang="en-US" sz="3200" b="1" dirty="0" smtClean="0"/>
              <a:t>.</a:t>
            </a:r>
          </a:p>
          <a:p>
            <a:pPr marL="365760" lvl="1" indent="0">
              <a:buNone/>
            </a:pPr>
            <a:endParaRPr lang="en-US" b="1" dirty="0" smtClean="0"/>
          </a:p>
          <a:p>
            <a:pPr lvl="1"/>
            <a:endParaRPr lang="en-US" b="1" dirty="0"/>
          </a:p>
          <a:p>
            <a:pPr lvl="1"/>
            <a:r>
              <a:rPr lang="en-US" dirty="0" smtClean="0"/>
              <a:t> </a:t>
            </a:r>
            <a:r>
              <a:rPr lang="en-US" dirty="0"/>
              <a:t>Avraham Negev, </a:t>
            </a:r>
            <a:r>
              <a:rPr lang="en-US" i="1" dirty="0"/>
              <a:t>The Archaeological Encyclopedia of the Holy Land</a:t>
            </a:r>
            <a:r>
              <a:rPr lang="en-US" dirty="0"/>
              <a:t> (New York: Prentice Hall Press, 1990).</a:t>
            </a:r>
          </a:p>
          <a:p>
            <a:pPr marL="6858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7510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914400"/>
            <a:ext cx="7391400" cy="762000"/>
          </a:xfrm>
        </p:spPr>
        <p:txBody>
          <a:bodyPr/>
          <a:lstStyle/>
          <a:p>
            <a:r>
              <a:rPr lang="en-US" b="1" dirty="0" smtClean="0"/>
              <a:t>Jesus &amp; Cosmic Geography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57400"/>
            <a:ext cx="7848600" cy="3810000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3200" b="1" dirty="0" smtClean="0">
                <a:latin typeface="+mj-lt"/>
              </a:rPr>
              <a:t>Caesarea Philippi / </a:t>
            </a:r>
            <a:r>
              <a:rPr lang="en-US" sz="3200" b="1" dirty="0" err="1" smtClean="0">
                <a:latin typeface="+mj-lt"/>
              </a:rPr>
              <a:t>Banias</a:t>
            </a:r>
            <a:r>
              <a:rPr lang="en-US" sz="3200" b="1" dirty="0" smtClean="0">
                <a:latin typeface="+mj-lt"/>
              </a:rPr>
              <a:t> / </a:t>
            </a:r>
            <a:r>
              <a:rPr lang="en-US" sz="3200" b="1" dirty="0" err="1" smtClean="0">
                <a:latin typeface="+mj-lt"/>
              </a:rPr>
              <a:t>Panias</a:t>
            </a:r>
            <a:endParaRPr lang="en-US" sz="3200" b="1" dirty="0" smtClean="0">
              <a:latin typeface="+mj-lt"/>
            </a:endParaRPr>
          </a:p>
          <a:p>
            <a:pPr marL="109728" indent="0">
              <a:buNone/>
            </a:pPr>
            <a:endParaRPr lang="en-US" sz="3200" b="1" dirty="0" smtClean="0">
              <a:latin typeface="+mj-lt"/>
            </a:endParaRPr>
          </a:p>
          <a:p>
            <a:r>
              <a:rPr lang="en-US" sz="3200" b="1" dirty="0" smtClean="0">
                <a:latin typeface="+mj-lt"/>
              </a:rPr>
              <a:t> </a:t>
            </a:r>
            <a:r>
              <a:rPr lang="en-US" sz="2800" b="1" dirty="0" smtClean="0">
                <a:latin typeface="+mj-lt"/>
              </a:rPr>
              <a:t>Mark 8:27-30 (Matt 16:13-16; Lk 9:18-20)</a:t>
            </a:r>
          </a:p>
          <a:p>
            <a:pPr lvl="1"/>
            <a:r>
              <a:rPr lang="en-US" sz="2800" b="1" dirty="0" smtClean="0">
                <a:solidFill>
                  <a:schemeClr val="accent2"/>
                </a:solidFill>
                <a:latin typeface="+mj-lt"/>
              </a:rPr>
              <a:t>Peter’s Confession </a:t>
            </a:r>
            <a:r>
              <a:rPr lang="en-US" sz="2800" b="1" dirty="0" smtClean="0">
                <a:latin typeface="+mj-lt"/>
              </a:rPr>
              <a:t>(﻿”And Jesus went on with his disciples to the villages of Caesarea Philippi”)</a:t>
            </a:r>
          </a:p>
        </p:txBody>
      </p:sp>
    </p:spTree>
    <p:extLst>
      <p:ext uri="{BB962C8B-B14F-4D97-AF65-F5344CB8AC3E}">
        <p14:creationId xmlns:p14="http://schemas.microsoft.com/office/powerpoint/2010/main" val="167298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7162800" cy="1066800"/>
          </a:xfrm>
        </p:spPr>
        <p:txBody>
          <a:bodyPr>
            <a:normAutofit/>
          </a:bodyPr>
          <a:lstStyle/>
          <a:p>
            <a:r>
              <a:rPr lang="en-US" b="1" dirty="0" smtClean="0"/>
              <a:t>Jesus &amp; Cosmic Geography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76400"/>
            <a:ext cx="7391400" cy="47457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“Gates of Hell”</a:t>
            </a:r>
          </a:p>
          <a:p>
            <a:endParaRPr lang="en-US" sz="2400" dirty="0" smtClean="0">
              <a:latin typeface="+mj-lt"/>
            </a:endParaRPr>
          </a:p>
          <a:p>
            <a:r>
              <a:rPr lang="en-US" sz="3200" b="1" dirty="0" smtClean="0">
                <a:latin typeface="+mj-lt"/>
              </a:rPr>
              <a:t>You are Peter, and ﻿</a:t>
            </a:r>
            <a:r>
              <a:rPr lang="en-US" sz="3200" b="1" dirty="0" smtClean="0">
                <a:solidFill>
                  <a:schemeClr val="accent2"/>
                </a:solidFill>
                <a:latin typeface="+mj-lt"/>
              </a:rPr>
              <a:t>on this rock</a:t>
            </a:r>
            <a:r>
              <a:rPr lang="en-US" sz="3200" b="1" dirty="0" smtClean="0">
                <a:latin typeface="+mj-lt"/>
              </a:rPr>
              <a:t>﻿ I will build my church, and ﻿the gates of ﻿hell﻿ shall not be able to stand against it. </a:t>
            </a:r>
          </a:p>
          <a:p>
            <a:pPr>
              <a:buNone/>
            </a:pPr>
            <a:endParaRPr lang="en-US" sz="2400" dirty="0" smtClean="0">
              <a:latin typeface="+mj-lt"/>
            </a:endParaRPr>
          </a:p>
          <a:p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54549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85800"/>
            <a:ext cx="7924800" cy="838200"/>
          </a:xfrm>
        </p:spPr>
        <p:txBody>
          <a:bodyPr>
            <a:normAutofit/>
          </a:bodyPr>
          <a:lstStyle/>
          <a:p>
            <a:r>
              <a:rPr lang="en-US" b="1" dirty="0" smtClean="0"/>
              <a:t>Jesus &amp; Cosmic Geography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0" y="2249488"/>
            <a:ext cx="8229600" cy="4324350"/>
          </a:xfrm>
        </p:spPr>
        <p:txBody>
          <a:bodyPr/>
          <a:lstStyle/>
          <a:p>
            <a:pPr marL="109728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676400"/>
            <a:ext cx="4953000" cy="48521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09600" y="2046718"/>
            <a:ext cx="31242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+mj-lt"/>
              </a:rPr>
              <a:t>“against” not in original text (just verb + object); </a:t>
            </a:r>
            <a:endParaRPr lang="en-US" sz="2800" b="1" dirty="0" smtClean="0">
              <a:latin typeface="+mj-lt"/>
            </a:endParaRPr>
          </a:p>
          <a:p>
            <a:endParaRPr lang="en-US" sz="2800" b="1" dirty="0">
              <a:latin typeface="+mj-lt"/>
            </a:endParaRPr>
          </a:p>
          <a:p>
            <a:r>
              <a:rPr lang="en-US" sz="2800" b="1" dirty="0" smtClean="0">
                <a:solidFill>
                  <a:srgbClr val="0000FF"/>
                </a:solidFill>
                <a:latin typeface="+mj-lt"/>
              </a:rPr>
              <a:t>better</a:t>
            </a:r>
            <a:r>
              <a:rPr lang="en-US" sz="2800" b="1" dirty="0" smtClean="0">
                <a:latin typeface="+mj-lt"/>
              </a:rPr>
              <a:t>: </a:t>
            </a:r>
            <a:r>
              <a:rPr lang="en-US" sz="2800" b="1" dirty="0">
                <a:latin typeface="+mj-lt"/>
              </a:rPr>
              <a:t>“the gates of hell will not </a:t>
            </a:r>
            <a:r>
              <a:rPr lang="en-US" sz="2800" b="1" i="1" dirty="0">
                <a:latin typeface="+mj-lt"/>
              </a:rPr>
              <a:t>withstand</a:t>
            </a:r>
            <a:r>
              <a:rPr lang="en-US" sz="2800" b="1" dirty="0">
                <a:latin typeface="+mj-lt"/>
              </a:rPr>
              <a:t> it”</a:t>
            </a:r>
          </a:p>
        </p:txBody>
      </p:sp>
    </p:spTree>
    <p:extLst>
      <p:ext uri="{BB962C8B-B14F-4D97-AF65-F5344CB8AC3E}">
        <p14:creationId xmlns:p14="http://schemas.microsoft.com/office/powerpoint/2010/main" val="3848743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14400"/>
            <a:ext cx="7239000" cy="762000"/>
          </a:xfrm>
        </p:spPr>
        <p:txBody>
          <a:bodyPr/>
          <a:lstStyle/>
          <a:p>
            <a:r>
              <a:rPr lang="en-US" b="1" dirty="0" smtClean="0"/>
              <a:t>Jesus &amp; Cosmic Geography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057400"/>
            <a:ext cx="7924800" cy="3810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+mj-lt"/>
              </a:rPr>
              <a:t> Mark 9:2-13 (Matt 17:1-8; Luke 9:28-36)</a:t>
            </a:r>
          </a:p>
          <a:p>
            <a:pPr lvl="1"/>
            <a:endParaRPr lang="en-US" sz="3200" b="1" dirty="0" smtClean="0">
              <a:latin typeface="+mj-lt"/>
            </a:endParaRPr>
          </a:p>
          <a:p>
            <a:pPr lvl="1"/>
            <a:r>
              <a:rPr lang="en-US" sz="3200" b="1" dirty="0" smtClean="0">
                <a:latin typeface="+mj-lt"/>
              </a:rPr>
              <a:t>“And after six days Jesus took with him ﻿Peter and James and John, and led them up a high mountain”</a:t>
            </a:r>
          </a:p>
        </p:txBody>
      </p:sp>
    </p:spTree>
    <p:extLst>
      <p:ext uri="{BB962C8B-B14F-4D97-AF65-F5344CB8AC3E}">
        <p14:creationId xmlns:p14="http://schemas.microsoft.com/office/powerpoint/2010/main" val="1466945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85800"/>
            <a:ext cx="7315200" cy="1066800"/>
          </a:xfrm>
        </p:spPr>
        <p:txBody>
          <a:bodyPr>
            <a:normAutofit/>
          </a:bodyPr>
          <a:lstStyle/>
          <a:p>
            <a:r>
              <a:rPr lang="en-US" b="1" dirty="0" smtClean="0"/>
              <a:t>Jesus &amp; Cosmic Geography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848600" cy="48219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Transfiguration</a:t>
            </a:r>
          </a:p>
          <a:p>
            <a:pPr lvl="1"/>
            <a:r>
              <a:rPr lang="en-US" sz="2800" b="1" dirty="0" smtClean="0">
                <a:solidFill>
                  <a:schemeClr val="tx1"/>
                </a:solidFill>
                <a:latin typeface="+mj-lt"/>
              </a:rPr>
              <a:t>In early church tradition, the location of the mount of transfiguration was believed by many to be Mount Tabor. </a:t>
            </a:r>
          </a:p>
          <a:p>
            <a:pPr lvl="1"/>
            <a:r>
              <a:rPr lang="en-US" sz="2800" b="1" dirty="0" smtClean="0">
                <a:solidFill>
                  <a:schemeClr val="tx1"/>
                </a:solidFill>
                <a:latin typeface="+mj-lt"/>
              </a:rPr>
              <a:t>The earliest witness to this tradition is the 4</a:t>
            </a:r>
            <a:r>
              <a:rPr lang="en-US" sz="2800" b="1" baseline="30000" dirty="0" smtClean="0">
                <a:solidFill>
                  <a:schemeClr val="tx1"/>
                </a:solidFill>
                <a:latin typeface="+mj-lt"/>
              </a:rPr>
              <a:t>th</a:t>
            </a:r>
            <a:r>
              <a:rPr lang="en-US" sz="2800" b="1" dirty="0" smtClean="0">
                <a:solidFill>
                  <a:schemeClr val="tx1"/>
                </a:solidFill>
                <a:latin typeface="+mj-lt"/>
              </a:rPr>
              <a:t> century A.D. </a:t>
            </a:r>
          </a:p>
          <a:p>
            <a:pPr lvl="1"/>
            <a:r>
              <a:rPr lang="en-US" sz="2800" b="1" dirty="0" smtClean="0">
                <a:solidFill>
                  <a:schemeClr val="tx1"/>
                </a:solidFill>
                <a:latin typeface="+mj-lt"/>
              </a:rPr>
              <a:t>The gospels themselves give no name, and so the tradition has no biblical precedent. </a:t>
            </a:r>
            <a:endParaRPr lang="en-US" sz="2800" b="1" dirty="0" smtClean="0">
              <a:solidFill>
                <a:srgbClr val="0070C0"/>
              </a:solidFill>
              <a:latin typeface="+mj-lt"/>
            </a:endParaRPr>
          </a:p>
          <a:p>
            <a:pPr lvl="1"/>
            <a:endParaRPr lang="en-US" sz="28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080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09600"/>
            <a:ext cx="7696200" cy="914400"/>
          </a:xfrm>
        </p:spPr>
        <p:txBody>
          <a:bodyPr>
            <a:normAutofit/>
          </a:bodyPr>
          <a:lstStyle/>
          <a:p>
            <a:r>
              <a:rPr lang="en-US" b="1" dirty="0" smtClean="0"/>
              <a:t>Jesus &amp; Cosmic Geography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752600"/>
            <a:ext cx="7543800" cy="4648200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US" b="1" dirty="0" smtClean="0">
                <a:solidFill>
                  <a:schemeClr val="tx1"/>
                </a:solidFill>
                <a:latin typeface="+mj-lt"/>
              </a:rPr>
              <a:t>Mount Hermon is considered by many the better choice since it is much higher than Tabor (8,500 feet vs. 1,843 feet), which would fit better with the description of a “high mountain” by Mark (and in Matthew 17:1).  </a:t>
            </a:r>
          </a:p>
          <a:p>
            <a:pPr lvl="2"/>
            <a:endParaRPr lang="en-US" sz="17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lvl="2"/>
            <a:endParaRPr lang="en-US" sz="1700" dirty="0">
              <a:solidFill>
                <a:schemeClr val="accent2">
                  <a:lumMod val="75000"/>
                </a:schemeClr>
              </a:solidFill>
            </a:endParaRPr>
          </a:p>
          <a:p>
            <a:pPr lvl="1"/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Avraham Negev, </a:t>
            </a:r>
            <a:r>
              <a:rPr lang="en-US" sz="2000" i="1" dirty="0" smtClean="0">
                <a:solidFill>
                  <a:schemeClr val="accent2">
                    <a:lumMod val="75000"/>
                  </a:schemeClr>
                </a:solidFill>
              </a:rPr>
              <a:t>The Archaeological Encyclopedia of the Holy Land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 (3rd ed.; New York: Prentice Hall Press, 1996, c1990); “Tabor, Mount (Place),” ABD, 305.</a:t>
            </a:r>
          </a:p>
          <a:p>
            <a:pPr lvl="1"/>
            <a:r>
              <a:rPr lang="en-US" sz="2000" i="1" dirty="0" smtClean="0">
                <a:solidFill>
                  <a:schemeClr val="accent2">
                    <a:lumMod val="75000"/>
                  </a:schemeClr>
                </a:solidFill>
              </a:rPr>
              <a:t>Jesus and His World: An Archaeological and Cultural Dictionary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; John J. Rousseau and </a:t>
            </a:r>
            <a:r>
              <a:rPr lang="en-US" sz="2000" dirty="0" err="1" smtClean="0">
                <a:solidFill>
                  <a:schemeClr val="accent2">
                    <a:lumMod val="75000"/>
                  </a:schemeClr>
                </a:solidFill>
              </a:rPr>
              <a:t>Rami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2">
                    <a:lumMod val="75000"/>
                  </a:schemeClr>
                </a:solidFill>
              </a:rPr>
              <a:t>Arav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 (Fortress, 1995), 209-210</a:t>
            </a:r>
          </a:p>
          <a:p>
            <a:pPr marL="109728" indent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rgbClr val="0070C0"/>
              </a:solidFill>
            </a:endParaRP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68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33400"/>
            <a:ext cx="8458200" cy="889464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Acts -</a:t>
            </a: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</a:rPr>
              <a:t> Cosmic Geography</a:t>
            </a:r>
            <a:endParaRPr lang="en-US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76401"/>
            <a:ext cx="8229600" cy="762000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US" dirty="0" smtClean="0">
                <a:latin typeface="Calibri" pitchFamily="34" charset="0"/>
              </a:rPr>
              <a:t>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15" y="1752600"/>
            <a:ext cx="8229600" cy="4055498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1012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648" y="533400"/>
            <a:ext cx="8210551" cy="990600"/>
          </a:xfrm>
        </p:spPr>
        <p:txBody>
          <a:bodyPr>
            <a:noAutofit/>
          </a:bodyPr>
          <a:lstStyle/>
          <a:p>
            <a:r>
              <a:rPr lang="en-US" b="1" dirty="0" smtClean="0"/>
              <a:t>Babel (Gen 11; </a:t>
            </a:r>
            <a:r>
              <a:rPr lang="en-US" b="1" dirty="0" err="1" smtClean="0"/>
              <a:t>Deut</a:t>
            </a:r>
            <a:r>
              <a:rPr lang="en-US" b="1" dirty="0" smtClean="0"/>
              <a:t> 32:8-9)</a:t>
            </a:r>
            <a:endParaRPr lang="en-US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49" y="1828800"/>
            <a:ext cx="7885113" cy="381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1707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33400"/>
            <a:ext cx="8458200" cy="889464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Acts -</a:t>
            </a: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</a:rPr>
              <a:t> Cosmic Geography</a:t>
            </a:r>
            <a:endParaRPr lang="en-US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76401"/>
            <a:ext cx="8229600" cy="762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alibri" pitchFamily="34" charset="0"/>
              </a:rPr>
              <a:t>Acts 2 – Pentecost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38400"/>
            <a:ext cx="8229600" cy="4043723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1072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33400"/>
            <a:ext cx="8458200" cy="889464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Acts -</a:t>
            </a: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</a:rPr>
              <a:t> Cosmic Geography</a:t>
            </a:r>
            <a:endParaRPr lang="en-US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76401"/>
            <a:ext cx="8229600" cy="762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alibri" pitchFamily="34" charset="0"/>
              </a:rPr>
              <a:t>Acts 2 – Pentecost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2286000"/>
            <a:ext cx="8247017" cy="4267200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9124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33400"/>
            <a:ext cx="8458200" cy="889464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Acts -</a:t>
            </a: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</a:rPr>
              <a:t> Cosmic Geography</a:t>
            </a:r>
            <a:endParaRPr lang="en-US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76401"/>
            <a:ext cx="8229600" cy="762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alibri" pitchFamily="34" charset="0"/>
              </a:rPr>
              <a:t>Acts 2 – Pentecost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894" y="2667000"/>
            <a:ext cx="8111706" cy="2892148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355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67" y="1189279"/>
            <a:ext cx="8676788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2"/>
          <p:cNvSpPr txBox="1">
            <a:spLocks/>
          </p:cNvSpPr>
          <p:nvPr/>
        </p:nvSpPr>
        <p:spPr>
          <a:xfrm>
            <a:off x="324465" y="304800"/>
            <a:ext cx="8458200" cy="88946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The Disinherited Nations (Gen 10)</a:t>
            </a:r>
            <a:endParaRPr lang="en-US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282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4465" y="304800"/>
            <a:ext cx="8458200" cy="889464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N</a:t>
            </a:r>
            <a:r>
              <a:rPr lang="en-US" sz="40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T Cosmic Geography: Acts 2</a:t>
            </a:r>
            <a:endParaRPr lang="en-US" sz="4000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447800"/>
            <a:ext cx="89154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9218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33400"/>
            <a:ext cx="7924800" cy="889464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N</a:t>
            </a:r>
            <a:r>
              <a:rPr lang="en-US" sz="4000" b="1" dirty="0" smtClean="0">
                <a:solidFill>
                  <a:schemeClr val="accent3">
                    <a:lumMod val="75000"/>
                  </a:schemeClr>
                </a:solidFill>
              </a:rPr>
              <a:t>T</a:t>
            </a: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</a:rPr>
              <a:t> Cosmic Geography</a:t>
            </a:r>
            <a:endParaRPr lang="en-US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676400"/>
            <a:ext cx="7848600" cy="4602163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Calibri" pitchFamily="34" charset="0"/>
              </a:rPr>
              <a:t>Acts 2 – Pentecost</a:t>
            </a:r>
          </a:p>
          <a:p>
            <a:endParaRPr lang="en-US" b="1" dirty="0">
              <a:latin typeface="Calibri" pitchFamily="34" charset="0"/>
            </a:endParaRPr>
          </a:p>
          <a:p>
            <a:r>
              <a:rPr lang="en-US" b="1" dirty="0" smtClean="0">
                <a:latin typeface="Calibri" pitchFamily="34" charset="0"/>
              </a:rPr>
              <a:t>Jerusalem &gt; Judea &gt; (Acts 2-8)</a:t>
            </a:r>
          </a:p>
          <a:p>
            <a:pPr lvl="1"/>
            <a:r>
              <a:rPr lang="en-US" b="1" dirty="0" smtClean="0">
                <a:latin typeface="Calibri" pitchFamily="34" charset="0"/>
              </a:rPr>
              <a:t>Samaria (Acts 8)</a:t>
            </a:r>
          </a:p>
          <a:p>
            <a:pPr lvl="1"/>
            <a:r>
              <a:rPr lang="en-US" b="1" dirty="0" smtClean="0">
                <a:latin typeface="Calibri" pitchFamily="34" charset="0"/>
              </a:rPr>
              <a:t>Ethiopian Eunuch (Acts 8)</a:t>
            </a:r>
          </a:p>
          <a:p>
            <a:pPr lvl="1"/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Saul’s conversion (Acts 9) / Paul</a:t>
            </a:r>
          </a:p>
          <a:p>
            <a:pPr lvl="1"/>
            <a:r>
              <a:rPr lang="en-US" b="1" dirty="0" smtClean="0">
                <a:latin typeface="Calibri" pitchFamily="34" charset="0"/>
              </a:rPr>
              <a:t>Gentiles / Nations (cp. Isa 66)</a:t>
            </a:r>
          </a:p>
          <a:p>
            <a:pPr lvl="2"/>
            <a:r>
              <a:rPr lang="en-US" b="1" dirty="0" smtClean="0">
                <a:latin typeface="Calibri" pitchFamily="34" charset="0"/>
              </a:rPr>
              <a:t>Damascus (Acts 9)</a:t>
            </a:r>
          </a:p>
          <a:p>
            <a:pPr lvl="2"/>
            <a:r>
              <a:rPr lang="en-US" b="1" dirty="0" smtClean="0">
                <a:latin typeface="Calibri" pitchFamily="34" charset="0"/>
              </a:rPr>
              <a:t>Cornelius (Acts 10)</a:t>
            </a:r>
          </a:p>
          <a:p>
            <a:pPr lvl="2"/>
            <a:r>
              <a:rPr lang="en-US" b="1" dirty="0" smtClean="0">
                <a:latin typeface="Calibri" pitchFamily="34" charset="0"/>
              </a:rPr>
              <a:t>Missionary journeys to the nations (Acts 11-19)</a:t>
            </a:r>
          </a:p>
          <a:p>
            <a:pPr lvl="2"/>
            <a:r>
              <a:rPr lang="en-US" b="1" dirty="0" smtClean="0">
                <a:latin typeface="Calibri" pitchFamily="34" charset="0"/>
              </a:rPr>
              <a:t>Acts 20 – Paul’s arrest &gt; Rome &gt; Spain</a:t>
            </a:r>
          </a:p>
          <a:p>
            <a:endParaRPr lang="en-US" b="1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9654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838200"/>
            <a:ext cx="7848600" cy="889464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 Paul -</a:t>
            </a: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</a:rPr>
              <a:t> Cosmic Geography</a:t>
            </a:r>
            <a:endParaRPr lang="en-US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09600" y="1676400"/>
            <a:ext cx="8077200" cy="4602163"/>
          </a:xfrm>
        </p:spPr>
        <p:txBody>
          <a:bodyPr>
            <a:normAutofit/>
          </a:bodyPr>
          <a:lstStyle/>
          <a:p>
            <a:pPr marL="640080" lvl="2" indent="0">
              <a:buNone/>
            </a:pPr>
            <a:endParaRPr lang="en-US" dirty="0">
              <a:latin typeface="Calibri" panose="020F0502020204030204" pitchFamily="34" charset="0"/>
            </a:endParaRPr>
          </a:p>
          <a:p>
            <a:r>
              <a:rPr lang="en-US" b="1" dirty="0">
                <a:latin typeface="Calibri" panose="020F0502020204030204" pitchFamily="34" charset="0"/>
              </a:rPr>
              <a:t>Rom </a:t>
            </a:r>
            <a:r>
              <a:rPr lang="en-US" b="1" dirty="0" smtClean="0">
                <a:latin typeface="Calibri" panose="020F0502020204030204" pitchFamily="34" charset="0"/>
              </a:rPr>
              <a:t>15:20 and </a:t>
            </a:r>
            <a:r>
              <a:rPr lang="en-US" b="1" dirty="0">
                <a:latin typeface="Calibri" panose="020F0502020204030204" pitchFamily="34" charset="0"/>
              </a:rPr>
              <a:t>thus I make it my ambition to preach the gospel, not where Christ has already been named, lest I build on someone else’s </a:t>
            </a:r>
            <a:r>
              <a:rPr lang="en-US" b="1" dirty="0" smtClean="0">
                <a:latin typeface="Calibri" panose="020F0502020204030204" pitchFamily="34" charset="0"/>
              </a:rPr>
              <a:t>foundation . . . 23 But </a:t>
            </a:r>
            <a:r>
              <a:rPr lang="en-US" b="1" dirty="0">
                <a:latin typeface="Calibri" panose="020F0502020204030204" pitchFamily="34" charset="0"/>
              </a:rPr>
              <a:t>now, since I no longer have any room for work in these regions, and since I have longed for many years to come to you</a:t>
            </a:r>
            <a:r>
              <a:rPr lang="en-US" b="1" dirty="0" smtClean="0">
                <a:latin typeface="Calibri" panose="020F0502020204030204" pitchFamily="34" charset="0"/>
              </a:rPr>
              <a:t>, 24 I </a:t>
            </a:r>
            <a:r>
              <a:rPr lang="en-US" b="1" dirty="0">
                <a:latin typeface="Calibri" panose="020F0502020204030204" pitchFamily="34" charset="0"/>
              </a:rPr>
              <a:t>hope to see you in passing as I go to </a:t>
            </a:r>
            <a:r>
              <a:rPr lang="en-US" b="1" dirty="0">
                <a:solidFill>
                  <a:schemeClr val="accent2"/>
                </a:solidFill>
                <a:latin typeface="Calibri" panose="020F0502020204030204" pitchFamily="34" charset="0"/>
              </a:rPr>
              <a:t>Spain </a:t>
            </a:r>
            <a:r>
              <a:rPr lang="en-US" b="1" dirty="0">
                <a:latin typeface="Calibri" panose="020F0502020204030204" pitchFamily="34" charset="0"/>
              </a:rPr>
              <a:t>. . </a:t>
            </a:r>
            <a:r>
              <a:rPr lang="en-US" b="1" dirty="0" smtClean="0">
                <a:latin typeface="Calibri" panose="020F0502020204030204" pitchFamily="34" charset="0"/>
              </a:rPr>
              <a:t>. 28 When </a:t>
            </a:r>
            <a:r>
              <a:rPr lang="en-US" b="1" dirty="0">
                <a:latin typeface="Calibri" panose="020F0502020204030204" pitchFamily="34" charset="0"/>
              </a:rPr>
              <a:t>therefore I have completed this and have delivered to them what has been collected, I will leave for </a:t>
            </a:r>
            <a:r>
              <a:rPr lang="en-US" b="1" dirty="0">
                <a:solidFill>
                  <a:schemeClr val="accent2"/>
                </a:solidFill>
                <a:latin typeface="Calibri" panose="020F0502020204030204" pitchFamily="34" charset="0"/>
              </a:rPr>
              <a:t>Spain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b="1" dirty="0">
                <a:latin typeface="Calibri" panose="020F0502020204030204" pitchFamily="34" charset="0"/>
              </a:rPr>
              <a:t>by way of you. </a:t>
            </a:r>
            <a:endParaRPr lang="en-US" b="1" dirty="0" smtClean="0">
              <a:latin typeface="Calibri" pitchFamily="34" charset="0"/>
            </a:endParaRPr>
          </a:p>
          <a:p>
            <a:endParaRPr lang="en-US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296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67" y="1189279"/>
            <a:ext cx="8676788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2"/>
          <p:cNvSpPr txBox="1">
            <a:spLocks/>
          </p:cNvSpPr>
          <p:nvPr/>
        </p:nvSpPr>
        <p:spPr>
          <a:xfrm>
            <a:off x="324465" y="304800"/>
            <a:ext cx="8458200" cy="88946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The Disinherited Nations (Gen 10)</a:t>
            </a:r>
            <a:endParaRPr lang="en-US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324465" y="2057400"/>
            <a:ext cx="1351935" cy="1295400"/>
          </a:xfrm>
          <a:prstGeom prst="ellipse">
            <a:avLst/>
          </a:prstGeom>
          <a:solidFill>
            <a:srgbClr val="92D05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503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877336"/>
          </a:xfrm>
        </p:spPr>
        <p:txBody>
          <a:bodyPr>
            <a:normAutofit/>
          </a:bodyPr>
          <a:lstStyle/>
          <a:p>
            <a:r>
              <a:rPr lang="en-US" b="1" dirty="0" smtClean="0"/>
              <a:t>Paul – Cosmic Geography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b="1" dirty="0">
                <a:latin typeface="Charis SIL" panose="02000500060000020004" pitchFamily="2" charset="0"/>
                <a:ea typeface="Charis SIL" panose="02000500060000020004" pitchFamily="2" charset="0"/>
              </a:rPr>
              <a:t>“rulers” (</a:t>
            </a:r>
            <a:r>
              <a:rPr lang="en-US" b="1" i="1" dirty="0" err="1">
                <a:latin typeface="Charis SIL" panose="02000500060000020004" pitchFamily="2" charset="0"/>
                <a:ea typeface="Charis SIL" panose="02000500060000020004" pitchFamily="2" charset="0"/>
              </a:rPr>
              <a:t>archontōn</a:t>
            </a:r>
            <a:r>
              <a:rPr lang="en-US" b="1" dirty="0">
                <a:latin typeface="Charis SIL" panose="02000500060000020004" pitchFamily="2" charset="0"/>
                <a:ea typeface="Charis SIL" panose="02000500060000020004" pitchFamily="2" charset="0"/>
              </a:rPr>
              <a:t> or </a:t>
            </a:r>
            <a:r>
              <a:rPr lang="en-US" b="1" i="1" dirty="0" err="1">
                <a:latin typeface="Charis SIL" panose="02000500060000020004" pitchFamily="2" charset="0"/>
                <a:ea typeface="Charis SIL" panose="02000500060000020004" pitchFamily="2" charset="0"/>
              </a:rPr>
              <a:t>archōn</a:t>
            </a:r>
            <a:r>
              <a:rPr lang="en-US" b="1" dirty="0">
                <a:latin typeface="Charis SIL" panose="02000500060000020004" pitchFamily="2" charset="0"/>
                <a:ea typeface="Charis SIL" panose="02000500060000020004" pitchFamily="2" charset="0"/>
              </a:rPr>
              <a:t>)</a:t>
            </a:r>
          </a:p>
          <a:p>
            <a:pPr lvl="0"/>
            <a:r>
              <a:rPr lang="en-US" b="1" dirty="0">
                <a:latin typeface="Charis SIL" panose="02000500060000020004" pitchFamily="2" charset="0"/>
                <a:ea typeface="Charis SIL" panose="02000500060000020004" pitchFamily="2" charset="0"/>
              </a:rPr>
              <a:t>“principalities” (</a:t>
            </a:r>
            <a:r>
              <a:rPr lang="en-US" b="1" i="1" dirty="0" err="1">
                <a:latin typeface="Charis SIL" panose="02000500060000020004" pitchFamily="2" charset="0"/>
                <a:ea typeface="Charis SIL" panose="02000500060000020004" pitchFamily="2" charset="0"/>
              </a:rPr>
              <a:t>arche</a:t>
            </a:r>
            <a:r>
              <a:rPr lang="en-US" b="1" i="1" dirty="0">
                <a:latin typeface="Charis SIL" panose="02000500060000020004" pitchFamily="2" charset="0"/>
                <a:ea typeface="Charis SIL" panose="02000500060000020004" pitchFamily="2" charset="0"/>
              </a:rPr>
              <a:t>̄</a:t>
            </a:r>
            <a:r>
              <a:rPr lang="en-US" b="1" dirty="0">
                <a:latin typeface="Charis SIL" panose="02000500060000020004" pitchFamily="2" charset="0"/>
                <a:ea typeface="Charis SIL" panose="02000500060000020004" pitchFamily="2" charset="0"/>
              </a:rPr>
              <a:t>)</a:t>
            </a:r>
          </a:p>
          <a:p>
            <a:pPr lvl="0"/>
            <a:r>
              <a:rPr lang="en-US" b="1" dirty="0">
                <a:latin typeface="Charis SIL" panose="02000500060000020004" pitchFamily="2" charset="0"/>
                <a:ea typeface="Charis SIL" panose="02000500060000020004" pitchFamily="2" charset="0"/>
              </a:rPr>
              <a:t>“powers” / “authorities” (</a:t>
            </a:r>
            <a:r>
              <a:rPr lang="en-US" b="1" i="1" dirty="0" err="1">
                <a:latin typeface="Charis SIL" panose="02000500060000020004" pitchFamily="2" charset="0"/>
                <a:ea typeface="Charis SIL" panose="02000500060000020004" pitchFamily="2" charset="0"/>
              </a:rPr>
              <a:t>exousia</a:t>
            </a:r>
            <a:r>
              <a:rPr lang="en-US" b="1" dirty="0">
                <a:latin typeface="Charis SIL" panose="02000500060000020004" pitchFamily="2" charset="0"/>
                <a:ea typeface="Charis SIL" panose="02000500060000020004" pitchFamily="2" charset="0"/>
              </a:rPr>
              <a:t>)</a:t>
            </a:r>
          </a:p>
          <a:p>
            <a:pPr lvl="0"/>
            <a:r>
              <a:rPr lang="en-US" b="1" dirty="0">
                <a:latin typeface="Charis SIL" panose="02000500060000020004" pitchFamily="2" charset="0"/>
                <a:ea typeface="Charis SIL" panose="02000500060000020004" pitchFamily="2" charset="0"/>
              </a:rPr>
              <a:t>“powers” (</a:t>
            </a:r>
            <a:r>
              <a:rPr lang="en-US" b="1" i="1" dirty="0" err="1">
                <a:latin typeface="Charis SIL" panose="02000500060000020004" pitchFamily="2" charset="0"/>
                <a:ea typeface="Charis SIL" panose="02000500060000020004" pitchFamily="2" charset="0"/>
              </a:rPr>
              <a:t>dynamis</a:t>
            </a:r>
            <a:r>
              <a:rPr lang="en-US" b="1" dirty="0">
                <a:latin typeface="Charis SIL" panose="02000500060000020004" pitchFamily="2" charset="0"/>
                <a:ea typeface="Charis SIL" panose="02000500060000020004" pitchFamily="2" charset="0"/>
              </a:rPr>
              <a:t>)</a:t>
            </a:r>
          </a:p>
          <a:p>
            <a:pPr lvl="0"/>
            <a:r>
              <a:rPr lang="en-US" b="1" dirty="0">
                <a:latin typeface="Charis SIL" panose="02000500060000020004" pitchFamily="2" charset="0"/>
                <a:ea typeface="Charis SIL" panose="02000500060000020004" pitchFamily="2" charset="0"/>
              </a:rPr>
              <a:t>“dominions” / “lords” (</a:t>
            </a:r>
            <a:r>
              <a:rPr lang="en-US" b="1" i="1" dirty="0" err="1">
                <a:latin typeface="Charis SIL" panose="02000500060000020004" pitchFamily="2" charset="0"/>
                <a:ea typeface="Charis SIL" panose="02000500060000020004" pitchFamily="2" charset="0"/>
              </a:rPr>
              <a:t>kyrios</a:t>
            </a:r>
            <a:r>
              <a:rPr lang="en-US" b="1" dirty="0">
                <a:latin typeface="Charis SIL" panose="02000500060000020004" pitchFamily="2" charset="0"/>
                <a:ea typeface="Charis SIL" panose="02000500060000020004" pitchFamily="2" charset="0"/>
              </a:rPr>
              <a:t>)</a:t>
            </a:r>
          </a:p>
          <a:p>
            <a:r>
              <a:rPr lang="en-US" b="1" dirty="0">
                <a:latin typeface="Charis SIL" panose="02000500060000020004" pitchFamily="2" charset="0"/>
                <a:ea typeface="Charis SIL" panose="02000500060000020004" pitchFamily="2" charset="0"/>
              </a:rPr>
              <a:t>“thrones” (</a:t>
            </a:r>
            <a:r>
              <a:rPr lang="en-US" b="1" i="1" dirty="0" err="1">
                <a:latin typeface="Charis SIL" panose="02000500060000020004" pitchFamily="2" charset="0"/>
                <a:ea typeface="Charis SIL" panose="02000500060000020004" pitchFamily="2" charset="0"/>
              </a:rPr>
              <a:t>thronos</a:t>
            </a:r>
            <a:r>
              <a:rPr lang="en-US" b="1" dirty="0" smtClean="0">
                <a:latin typeface="Charis SIL" panose="02000500060000020004" pitchFamily="2" charset="0"/>
                <a:ea typeface="Charis SIL" panose="02000500060000020004" pitchFamily="2" charset="0"/>
              </a:rPr>
              <a:t>)</a:t>
            </a:r>
          </a:p>
          <a:p>
            <a:pPr lvl="0"/>
            <a:r>
              <a:rPr lang="en-US" b="1" dirty="0" smtClean="0">
                <a:latin typeface="Charis SIL" panose="02000500060000020004" pitchFamily="2" charset="0"/>
                <a:ea typeface="Charis SIL" panose="02000500060000020004" pitchFamily="2" charset="0"/>
              </a:rPr>
              <a:t>“world rulers” </a:t>
            </a:r>
            <a:r>
              <a:rPr lang="en-US" b="1" dirty="0">
                <a:latin typeface="Charis SIL" panose="02000500060000020004" pitchFamily="2" charset="0"/>
                <a:ea typeface="Charis SIL" panose="02000500060000020004" pitchFamily="2" charset="0"/>
              </a:rPr>
              <a:t>(</a:t>
            </a:r>
            <a:r>
              <a:rPr lang="en-US" b="1" i="1" dirty="0" err="1">
                <a:latin typeface="Charis SIL" panose="02000500060000020004" pitchFamily="2" charset="0"/>
                <a:ea typeface="Charis SIL" panose="02000500060000020004" pitchFamily="2" charset="0"/>
              </a:rPr>
              <a:t>kosmokratōr</a:t>
            </a:r>
            <a:r>
              <a:rPr lang="en-US" b="1" dirty="0" smtClean="0">
                <a:latin typeface="Charis SIL" panose="02000500060000020004" pitchFamily="2" charset="0"/>
                <a:ea typeface="Charis SIL" panose="02000500060000020004" pitchFamily="2" charset="0"/>
              </a:rPr>
              <a:t>)</a:t>
            </a:r>
            <a:endParaRPr lang="en-US" b="1" dirty="0">
              <a:latin typeface="Charis SIL" panose="02000500060000020004" pitchFamily="2" charset="0"/>
              <a:ea typeface="Charis SIL" panose="0200050006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1698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Believer’s Destiny – Cosmic Geography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667000"/>
            <a:ext cx="6777317" cy="3165629"/>
          </a:xfrm>
        </p:spPr>
        <p:txBody>
          <a:bodyPr/>
          <a:lstStyle/>
          <a:p>
            <a:pPr marL="68580" indent="0">
              <a:buNone/>
            </a:pPr>
            <a:r>
              <a:rPr lang="en-US" sz="3200" b="1" dirty="0" smtClean="0">
                <a:solidFill>
                  <a:schemeClr val="accent2"/>
                </a:solidFill>
              </a:rPr>
              <a:t>Believers</a:t>
            </a:r>
            <a:r>
              <a:rPr lang="en-US" sz="3200" b="1" dirty="0" smtClean="0"/>
              <a:t> are Sons and Daughters of God </a:t>
            </a:r>
            <a:br>
              <a:rPr lang="en-US" sz="3200" b="1" dirty="0" smtClean="0"/>
            </a:br>
            <a:endParaRPr lang="en-US" sz="3200" b="1" dirty="0" smtClean="0"/>
          </a:p>
          <a:p>
            <a:r>
              <a:rPr lang="en-US" sz="3200" b="1" dirty="0" smtClean="0"/>
              <a:t> </a:t>
            </a:r>
            <a:r>
              <a:rPr lang="en-US" sz="3200" b="1" dirty="0" err="1" smtClean="0"/>
              <a:t>Edenic</a:t>
            </a:r>
            <a:r>
              <a:rPr lang="en-US" sz="3200" b="1" dirty="0" smtClean="0"/>
              <a:t> Vision Restored</a:t>
            </a:r>
          </a:p>
          <a:p>
            <a:r>
              <a:rPr lang="en-US" sz="3200" b="1" dirty="0"/>
              <a:t> </a:t>
            </a:r>
            <a:r>
              <a:rPr lang="en-US" sz="3200" b="1" dirty="0" smtClean="0"/>
              <a:t>Divine Council Reconstituted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958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609600"/>
            <a:ext cx="8458200" cy="838200"/>
          </a:xfrm>
        </p:spPr>
        <p:txBody>
          <a:bodyPr>
            <a:noAutofit/>
          </a:bodyPr>
          <a:lstStyle/>
          <a:p>
            <a:r>
              <a:rPr lang="en-US" b="1" dirty="0" smtClean="0"/>
              <a:t>Sons of God or Sons of Israel?</a:t>
            </a:r>
            <a:endParaRPr lang="en-US" sz="40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85800" y="5029200"/>
            <a:ext cx="7734301" cy="9144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800" b="1" dirty="0" smtClean="0"/>
              <a:t>Michael </a:t>
            </a:r>
            <a:r>
              <a:rPr lang="en-US" sz="1800" b="1" dirty="0"/>
              <a:t>S. </a:t>
            </a:r>
            <a:r>
              <a:rPr lang="en-US" sz="1800" b="1" dirty="0" err="1"/>
              <a:t>Heiser</a:t>
            </a:r>
            <a:r>
              <a:rPr lang="en-US" sz="1800" b="1" dirty="0"/>
              <a:t>, “Deuteronomy 32:8 and the Sons of God,” </a:t>
            </a:r>
            <a:r>
              <a:rPr lang="en-US" sz="1800" b="1" dirty="0" smtClean="0"/>
              <a:t/>
            </a:r>
            <a:br>
              <a:rPr lang="en-US" sz="1800" b="1" dirty="0" smtClean="0"/>
            </a:br>
            <a:r>
              <a:rPr lang="en-US" sz="1800" b="1" i="1" dirty="0" smtClean="0"/>
              <a:t>Bibliotheca </a:t>
            </a:r>
            <a:r>
              <a:rPr lang="en-US" sz="1800" b="1" i="1" dirty="0"/>
              <a:t>Sacra 158 (January-March 2001)</a:t>
            </a:r>
            <a:r>
              <a:rPr lang="en-US" sz="1800" b="1" dirty="0"/>
              <a:t>: </a:t>
            </a:r>
            <a:r>
              <a:rPr lang="en-US" sz="1800" b="1" dirty="0" smtClean="0"/>
              <a:t>52–74</a:t>
            </a:r>
            <a:endParaRPr lang="en-US" sz="1800" b="1" i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35" y="1578123"/>
            <a:ext cx="4273964" cy="2917896"/>
          </a:xfrm>
          <a:prstGeom prst="rect">
            <a:avLst/>
          </a:prstGeom>
          <a:noFill/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6351" y="1600200"/>
            <a:ext cx="3657600" cy="2917897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352653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Sons and Daughters of God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John </a:t>
            </a:r>
            <a:r>
              <a:rPr lang="en-US" sz="2800" b="1" dirty="0" smtClean="0">
                <a:hlinkClick r:id="rId2"/>
              </a:rPr>
              <a:t>1:12</a:t>
            </a:r>
            <a:endParaRPr lang="en-US" sz="2800" b="1" dirty="0" smtClean="0"/>
          </a:p>
          <a:p>
            <a:r>
              <a:rPr lang="en-US" sz="2800" b="1" dirty="0" smtClean="0"/>
              <a:t>1 John </a:t>
            </a:r>
            <a:r>
              <a:rPr lang="en-US" sz="2800" b="1" dirty="0" smtClean="0">
                <a:hlinkClick r:id="rId3"/>
              </a:rPr>
              <a:t>3:1-3</a:t>
            </a:r>
            <a:endParaRPr lang="en-US" sz="2800" b="1" dirty="0" smtClean="0"/>
          </a:p>
          <a:p>
            <a:r>
              <a:rPr lang="en-US" sz="2800" b="1" dirty="0" smtClean="0"/>
              <a:t>Gal </a:t>
            </a:r>
            <a:r>
              <a:rPr lang="en-US" sz="2800" b="1" dirty="0" smtClean="0">
                <a:hlinkClick r:id="rId4"/>
              </a:rPr>
              <a:t>3:26</a:t>
            </a:r>
            <a:endParaRPr lang="en-US" sz="2800" b="1" dirty="0" smtClean="0"/>
          </a:p>
          <a:p>
            <a:r>
              <a:rPr lang="en-US" sz="2800" b="1" dirty="0" smtClean="0"/>
              <a:t>Rom </a:t>
            </a:r>
            <a:r>
              <a:rPr lang="en-US" sz="2800" b="1" dirty="0" smtClean="0">
                <a:hlinkClick r:id="rId5"/>
              </a:rPr>
              <a:t>8:14-17</a:t>
            </a:r>
            <a:endParaRPr lang="en-US" sz="2800" b="1" dirty="0" smtClean="0"/>
          </a:p>
          <a:p>
            <a:r>
              <a:rPr lang="en-US" sz="2800" b="1" dirty="0" err="1" smtClean="0"/>
              <a:t>Heb</a:t>
            </a:r>
            <a:r>
              <a:rPr lang="en-US" sz="2800" b="1" dirty="0" smtClean="0"/>
              <a:t> </a:t>
            </a:r>
            <a:r>
              <a:rPr lang="en-US" sz="2800" b="1" dirty="0" smtClean="0">
                <a:hlinkClick r:id="rId6"/>
              </a:rPr>
              <a:t>2:10-13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921548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838200"/>
            <a:ext cx="7024744" cy="801136"/>
          </a:xfrm>
        </p:spPr>
        <p:txBody>
          <a:bodyPr>
            <a:normAutofit/>
          </a:bodyPr>
          <a:lstStyle/>
          <a:p>
            <a:r>
              <a:rPr lang="en-US" b="1" dirty="0" smtClean="0"/>
              <a:t>Over the Nations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752600"/>
            <a:ext cx="7086600" cy="4267200"/>
          </a:xfrm>
        </p:spPr>
        <p:txBody>
          <a:bodyPr>
            <a:noAutofit/>
          </a:bodyPr>
          <a:lstStyle/>
          <a:p>
            <a:pPr marL="68580" indent="0">
              <a:buNone/>
            </a:pPr>
            <a:r>
              <a:rPr lang="en-US" sz="2800" b="1" dirty="0">
                <a:latin typeface="Calibri" panose="020F0502020204030204" pitchFamily="34" charset="0"/>
              </a:rPr>
              <a:t>Revelation 2 [Jesus says</a:t>
            </a:r>
            <a:r>
              <a:rPr lang="en-US" sz="2800" b="1" dirty="0" smtClean="0">
                <a:latin typeface="Calibri" panose="020F0502020204030204" pitchFamily="34" charset="0"/>
              </a:rPr>
              <a:t>]:</a:t>
            </a:r>
          </a:p>
          <a:p>
            <a:pPr marL="68580" indent="0">
              <a:buNone/>
            </a:pPr>
            <a:r>
              <a:rPr lang="en-US" sz="2800" b="1" baseline="30000" dirty="0" smtClean="0">
                <a:latin typeface="Calibri" panose="020F0502020204030204" pitchFamily="34" charset="0"/>
              </a:rPr>
              <a:t>25</a:t>
            </a:r>
            <a:r>
              <a:rPr lang="en-US" sz="2800" b="1" baseline="30000" dirty="0">
                <a:latin typeface="Calibri" panose="020F0502020204030204" pitchFamily="34" charset="0"/>
              </a:rPr>
              <a:t> </a:t>
            </a:r>
            <a:r>
              <a:rPr lang="en-US" sz="2800" b="1" dirty="0">
                <a:latin typeface="Calibri" panose="020F0502020204030204" pitchFamily="34" charset="0"/>
              </a:rPr>
              <a:t>Nevertheless, hold fast to what you have until I come. </a:t>
            </a:r>
            <a:r>
              <a:rPr lang="en-US" sz="2800" b="1" baseline="30000" dirty="0">
                <a:latin typeface="Calibri" panose="020F0502020204030204" pitchFamily="34" charset="0"/>
              </a:rPr>
              <a:t>26 </a:t>
            </a:r>
            <a:r>
              <a:rPr lang="en-US" sz="2800" b="1" dirty="0">
                <a:latin typeface="Calibri" panose="020F0502020204030204" pitchFamily="34" charset="0"/>
              </a:rPr>
              <a:t>And </a:t>
            </a:r>
            <a:r>
              <a:rPr lang="en-US" sz="2800" b="1" dirty="0">
                <a:solidFill>
                  <a:schemeClr val="accent2"/>
                </a:solidFill>
                <a:latin typeface="Calibri" panose="020F0502020204030204" pitchFamily="34" charset="0"/>
              </a:rPr>
              <a:t>the one who conquers </a:t>
            </a:r>
            <a:r>
              <a:rPr lang="en-US" sz="2800" b="1" dirty="0">
                <a:latin typeface="Calibri" panose="020F0502020204030204" pitchFamily="34" charset="0"/>
              </a:rPr>
              <a:t>and who keeps my works until the end,</a:t>
            </a: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>
                <a:solidFill>
                  <a:schemeClr val="accent2"/>
                </a:solidFill>
                <a:latin typeface="Calibri" panose="020F0502020204030204" pitchFamily="34" charset="0"/>
              </a:rPr>
              <a:t>I will give him authority over the nations</a:t>
            </a:r>
            <a:r>
              <a:rPr lang="en-US" sz="2800" b="1" dirty="0">
                <a:latin typeface="Calibri" panose="020F0502020204030204" pitchFamily="34" charset="0"/>
              </a:rPr>
              <a:t>, </a:t>
            </a:r>
            <a:r>
              <a:rPr lang="en-US" sz="2800" b="1" baseline="30000" dirty="0">
                <a:latin typeface="Calibri" panose="020F0502020204030204" pitchFamily="34" charset="0"/>
              </a:rPr>
              <a:t>27 </a:t>
            </a:r>
            <a:r>
              <a:rPr lang="en-US" sz="2800" b="1" dirty="0">
                <a:latin typeface="Calibri" panose="020F0502020204030204" pitchFamily="34" charset="0"/>
              </a:rPr>
              <a:t>and “he will shepherd them with an iron rod; he will break </a:t>
            </a:r>
            <a:r>
              <a:rPr lang="en-US" sz="2800" b="1" i="1" dirty="0">
                <a:latin typeface="Calibri" panose="020F0502020204030204" pitchFamily="34" charset="0"/>
              </a:rPr>
              <a:t>them</a:t>
            </a:r>
            <a:r>
              <a:rPr lang="en-US" sz="2800" b="1" dirty="0">
                <a:latin typeface="Calibri" panose="020F0502020204030204" pitchFamily="34" charset="0"/>
              </a:rPr>
              <a:t> in pieces like jars made of clay,” </a:t>
            </a:r>
            <a:r>
              <a:rPr lang="en-US" sz="2800" b="1" baseline="30000" dirty="0">
                <a:latin typeface="Calibri" panose="020F0502020204030204" pitchFamily="34" charset="0"/>
              </a:rPr>
              <a:t>28 </a:t>
            </a:r>
            <a:r>
              <a:rPr lang="en-US" sz="2800" b="1" dirty="0">
                <a:latin typeface="Calibri" panose="020F0502020204030204" pitchFamily="34" charset="0"/>
              </a:rPr>
              <a:t>as I also have received from my Father, and </a:t>
            </a:r>
            <a:r>
              <a:rPr lang="en-US" sz="2800" b="1" dirty="0">
                <a:solidFill>
                  <a:schemeClr val="accent2"/>
                </a:solidFill>
                <a:latin typeface="Calibri" panose="020F0502020204030204" pitchFamily="34" charset="0"/>
              </a:rPr>
              <a:t>I will give him the morning star</a:t>
            </a:r>
            <a:r>
              <a:rPr lang="en-US" sz="2800" b="1" dirty="0">
                <a:latin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95206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685800"/>
            <a:ext cx="7024744" cy="838200"/>
          </a:xfrm>
        </p:spPr>
        <p:txBody>
          <a:bodyPr>
            <a:normAutofit/>
          </a:bodyPr>
          <a:lstStyle/>
          <a:p>
            <a:r>
              <a:rPr lang="en-US" b="1" dirty="0" smtClean="0"/>
              <a:t>Over the Nations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133600"/>
            <a:ext cx="6777317" cy="3699029"/>
          </a:xfrm>
        </p:spPr>
        <p:txBody>
          <a:bodyPr>
            <a:noAutofit/>
          </a:bodyPr>
          <a:lstStyle/>
          <a:p>
            <a:pPr marL="68580" indent="0">
              <a:buNone/>
            </a:pPr>
            <a:r>
              <a:rPr lang="en-US" sz="2800" b="1" dirty="0" smtClean="0">
                <a:latin typeface="Calibri" panose="020F0502020204030204" pitchFamily="34" charset="0"/>
              </a:rPr>
              <a:t>The </a:t>
            </a:r>
            <a:r>
              <a:rPr lang="en-US" sz="2800" b="1" dirty="0">
                <a:solidFill>
                  <a:schemeClr val="accent2"/>
                </a:solidFill>
                <a:latin typeface="Calibri" panose="020F0502020204030204" pitchFamily="34" charset="0"/>
              </a:rPr>
              <a:t>morning star </a:t>
            </a:r>
            <a:r>
              <a:rPr lang="en-US" sz="2800" b="1" dirty="0">
                <a:latin typeface="Calibri" panose="020F0502020204030204" pitchFamily="34" charset="0"/>
              </a:rPr>
              <a:t>language in Rev. 2:28 is messianic—it refers to a divine being who would come from Judah. </a:t>
            </a:r>
            <a:endParaRPr lang="en-US" sz="2800" b="1" dirty="0" smtClean="0">
              <a:latin typeface="Calibri" panose="020F0502020204030204" pitchFamily="34" charset="0"/>
            </a:endParaRPr>
          </a:p>
          <a:p>
            <a:pPr marL="68580" indent="0">
              <a:buNone/>
            </a:pPr>
            <a:r>
              <a:rPr lang="en-US" sz="2800" b="1" dirty="0" smtClean="0">
                <a:latin typeface="Calibri" panose="020F0502020204030204" pitchFamily="34" charset="0"/>
              </a:rPr>
              <a:t>We </a:t>
            </a:r>
            <a:r>
              <a:rPr lang="en-US" sz="2800" b="1" dirty="0">
                <a:latin typeface="Calibri" panose="020F0502020204030204" pitchFamily="34" charset="0"/>
              </a:rPr>
              <a:t>know this by considering two other passages in tandem. </a:t>
            </a:r>
            <a:endParaRPr lang="en-US" sz="2800" b="1" dirty="0" smtClean="0">
              <a:latin typeface="Calibri" panose="020F0502020204030204" pitchFamily="34" charset="0"/>
            </a:endParaRPr>
          </a:p>
          <a:p>
            <a:r>
              <a:rPr lang="en-US" sz="2800" b="1" dirty="0" smtClean="0">
                <a:latin typeface="Calibri" panose="020F0502020204030204" pitchFamily="34" charset="0"/>
              </a:rPr>
              <a:t>In </a:t>
            </a:r>
            <a:r>
              <a:rPr lang="en-US" sz="2800" b="1" dirty="0">
                <a:solidFill>
                  <a:schemeClr val="accent2"/>
                </a:solidFill>
                <a:latin typeface="Calibri" panose="020F0502020204030204" pitchFamily="34" charset="0"/>
              </a:rPr>
              <a:t>Num. 24:17</a:t>
            </a:r>
            <a:r>
              <a:rPr lang="en-US" sz="2800" b="1" dirty="0">
                <a:latin typeface="Calibri" panose="020F0502020204030204" pitchFamily="34" charset="0"/>
              </a:rPr>
              <a:t>, we read the prophecy that “a star will go out from Jacob, and a scepter will rise from Israel.”</a:t>
            </a:r>
          </a:p>
        </p:txBody>
      </p:sp>
    </p:spTree>
    <p:extLst>
      <p:ext uri="{BB962C8B-B14F-4D97-AF65-F5344CB8AC3E}">
        <p14:creationId xmlns:p14="http://schemas.microsoft.com/office/powerpoint/2010/main" val="3643312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762000"/>
            <a:ext cx="7024744" cy="838200"/>
          </a:xfrm>
        </p:spPr>
        <p:txBody>
          <a:bodyPr>
            <a:normAutofit/>
          </a:bodyPr>
          <a:lstStyle/>
          <a:p>
            <a:r>
              <a:rPr lang="en-US" b="1" dirty="0"/>
              <a:t>Over the Nations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133600"/>
            <a:ext cx="6777317" cy="3699029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US" sz="2800" b="1" dirty="0">
                <a:latin typeface="Calibri" panose="020F0502020204030204" pitchFamily="34" charset="0"/>
              </a:rPr>
              <a:t>Later in the book of Revelation, Jesus himself refers to his messianic standing with the morning star language: </a:t>
            </a:r>
            <a:endParaRPr lang="en-US" sz="2800" b="1" dirty="0" smtClean="0">
              <a:latin typeface="Calibri" panose="020F0502020204030204" pitchFamily="34" charset="0"/>
            </a:endParaRPr>
          </a:p>
          <a:p>
            <a:pPr marL="68580" indent="0">
              <a:buNone/>
            </a:pPr>
            <a:endParaRPr lang="en-US" sz="2800" b="1" dirty="0">
              <a:latin typeface="Calibri" panose="020F0502020204030204" pitchFamily="34" charset="0"/>
            </a:endParaRPr>
          </a:p>
          <a:p>
            <a:pPr marL="68580" indent="0">
              <a:buNone/>
            </a:pPr>
            <a:r>
              <a:rPr lang="en-US" sz="2800" b="1" dirty="0" smtClean="0">
                <a:latin typeface="Calibri" panose="020F0502020204030204" pitchFamily="34" charset="0"/>
              </a:rPr>
              <a:t>“</a:t>
            </a:r>
            <a:r>
              <a:rPr lang="en-US" sz="2800" b="1" dirty="0">
                <a:latin typeface="Calibri" panose="020F0502020204030204" pitchFamily="34" charset="0"/>
              </a:rPr>
              <a:t>I am the root and the descendant of David, </a:t>
            </a:r>
            <a:r>
              <a:rPr lang="en-US" sz="2800" b="1" dirty="0">
                <a:solidFill>
                  <a:schemeClr val="accent2"/>
                </a:solidFill>
                <a:latin typeface="Calibri" panose="020F0502020204030204" pitchFamily="34" charset="0"/>
              </a:rPr>
              <a:t>the bright morning star</a:t>
            </a:r>
            <a:r>
              <a:rPr lang="en-US" sz="2800" b="1" dirty="0">
                <a:latin typeface="Calibri" panose="020F0502020204030204" pitchFamily="34" charset="0"/>
              </a:rPr>
              <a:t>” (Rev. 22:16).</a:t>
            </a:r>
          </a:p>
        </p:txBody>
      </p:sp>
    </p:spTree>
    <p:extLst>
      <p:ext uri="{BB962C8B-B14F-4D97-AF65-F5344CB8AC3E}">
        <p14:creationId xmlns:p14="http://schemas.microsoft.com/office/powerpoint/2010/main" val="2865176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838200"/>
            <a:ext cx="7024744" cy="838200"/>
          </a:xfrm>
        </p:spPr>
        <p:txBody>
          <a:bodyPr>
            <a:normAutofit/>
          </a:bodyPr>
          <a:lstStyle/>
          <a:p>
            <a:r>
              <a:rPr lang="en-US" b="1" dirty="0"/>
              <a:t>Over the Nations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133600"/>
            <a:ext cx="7262308" cy="4038600"/>
          </a:xfrm>
        </p:spPr>
        <p:txBody>
          <a:bodyPr>
            <a:noAutofit/>
          </a:bodyPr>
          <a:lstStyle/>
          <a:p>
            <a:pPr marL="68580" indent="0">
              <a:buNone/>
            </a:pPr>
            <a:r>
              <a:rPr lang="en-US" sz="2800" b="1" dirty="0">
                <a:latin typeface="Calibri" panose="020F0502020204030204" pitchFamily="34" charset="0"/>
              </a:rPr>
              <a:t>Revelation </a:t>
            </a:r>
            <a:r>
              <a:rPr lang="en-US" sz="2800" b="1" dirty="0" smtClean="0">
                <a:latin typeface="Calibri" panose="020F0502020204030204" pitchFamily="34" charset="0"/>
              </a:rPr>
              <a:t>3 [Jesus </a:t>
            </a:r>
            <a:r>
              <a:rPr lang="en-US" sz="2800" b="1" dirty="0">
                <a:latin typeface="Calibri" panose="020F0502020204030204" pitchFamily="34" charset="0"/>
              </a:rPr>
              <a:t>says</a:t>
            </a:r>
            <a:r>
              <a:rPr lang="en-US" sz="2800" b="1" dirty="0" smtClean="0">
                <a:latin typeface="Calibri" panose="020F0502020204030204" pitchFamily="34" charset="0"/>
              </a:rPr>
              <a:t>]:</a:t>
            </a:r>
          </a:p>
          <a:p>
            <a:pPr marL="68580" indent="0">
              <a:buNone/>
            </a:pPr>
            <a:r>
              <a:rPr lang="en-US" sz="2800" b="1" baseline="30000" dirty="0" smtClean="0">
                <a:latin typeface="Calibri" panose="020F0502020204030204" pitchFamily="34" charset="0"/>
              </a:rPr>
              <a:t>20</a:t>
            </a:r>
            <a:r>
              <a:rPr lang="en-US" sz="2800" b="1" baseline="30000" dirty="0">
                <a:latin typeface="Calibri" panose="020F0502020204030204" pitchFamily="34" charset="0"/>
              </a:rPr>
              <a:t> </a:t>
            </a:r>
            <a:r>
              <a:rPr lang="en-US" sz="2800" b="1" dirty="0">
                <a:latin typeface="Calibri" panose="020F0502020204030204" pitchFamily="34" charset="0"/>
              </a:rPr>
              <a:t>Behold, I stand at the door and knock! If anyone hears my voice and opens the door, indeed I will come in to him and dine with him, and he with me. </a:t>
            </a:r>
            <a:r>
              <a:rPr lang="en-US" sz="2800" b="1" baseline="30000" dirty="0">
                <a:latin typeface="Calibri" panose="020F0502020204030204" pitchFamily="34" charset="0"/>
              </a:rPr>
              <a:t>21 </a:t>
            </a:r>
            <a:r>
              <a:rPr lang="en-US" sz="2800" b="1" dirty="0">
                <a:solidFill>
                  <a:schemeClr val="accent2"/>
                </a:solidFill>
                <a:latin typeface="Calibri" panose="020F0502020204030204" pitchFamily="34" charset="0"/>
              </a:rPr>
              <a:t>The one who conquers</a:t>
            </a:r>
            <a:r>
              <a:rPr lang="en-US" sz="2800" b="1" dirty="0">
                <a:latin typeface="Calibri" panose="020F0502020204030204" pitchFamily="34" charset="0"/>
              </a:rPr>
              <a:t>, I will grant to him to </a:t>
            </a:r>
            <a:r>
              <a:rPr lang="en-US" sz="2800" b="1" dirty="0">
                <a:solidFill>
                  <a:schemeClr val="accent2"/>
                </a:solidFill>
                <a:latin typeface="Calibri" panose="020F0502020204030204" pitchFamily="34" charset="0"/>
              </a:rPr>
              <a:t>sit down with me on my throne</a:t>
            </a:r>
            <a:r>
              <a:rPr lang="en-US" sz="2800" b="1" dirty="0">
                <a:latin typeface="Calibri" panose="020F0502020204030204" pitchFamily="34" charset="0"/>
              </a:rPr>
              <a:t>, as I also have conquered and have sat down with my Father on his throne.</a:t>
            </a:r>
          </a:p>
        </p:txBody>
      </p:sp>
    </p:spTree>
    <p:extLst>
      <p:ext uri="{BB962C8B-B14F-4D97-AF65-F5344CB8AC3E}">
        <p14:creationId xmlns:p14="http://schemas.microsoft.com/office/powerpoint/2010/main" val="1649062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3062801"/>
              </p:ext>
            </p:extLst>
          </p:nvPr>
        </p:nvGraphicFramePr>
        <p:xfrm>
          <a:off x="3733800" y="863125"/>
          <a:ext cx="47244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85800" y="838200"/>
            <a:ext cx="381000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1"/>
                </a:solidFill>
              </a:rPr>
              <a:t>1 </a:t>
            </a:r>
            <a:r>
              <a:rPr lang="en-US" sz="3200" b="1" dirty="0" err="1" smtClean="0">
                <a:solidFill>
                  <a:schemeClr val="accent1"/>
                </a:solidFill>
              </a:rPr>
              <a:t>Cor</a:t>
            </a:r>
            <a:r>
              <a:rPr lang="en-US" sz="3200" b="1" dirty="0" smtClean="0">
                <a:solidFill>
                  <a:schemeClr val="accent1"/>
                </a:solidFill>
              </a:rPr>
              <a:t> 6:2-3</a:t>
            </a:r>
          </a:p>
          <a:p>
            <a:endParaRPr lang="en-US" dirty="0"/>
          </a:p>
          <a:p>
            <a:r>
              <a:rPr lang="en-US" sz="2400" b="1" dirty="0" smtClean="0"/>
              <a:t>Do </a:t>
            </a:r>
            <a:r>
              <a:rPr lang="en-US" sz="2400" b="1" dirty="0"/>
              <a:t>you not know that </a:t>
            </a:r>
            <a:r>
              <a:rPr lang="en-US" sz="2400" b="1" dirty="0">
                <a:solidFill>
                  <a:schemeClr val="accent2"/>
                </a:solidFill>
              </a:rPr>
              <a:t>the </a:t>
            </a:r>
            <a:r>
              <a:rPr lang="en-US" sz="2400" b="1" dirty="0" smtClean="0">
                <a:solidFill>
                  <a:schemeClr val="accent2"/>
                </a:solidFill>
              </a:rPr>
              <a:t>holy ones will </a:t>
            </a:r>
            <a:r>
              <a:rPr lang="en-US" sz="2400" b="1" dirty="0">
                <a:solidFill>
                  <a:schemeClr val="accent2"/>
                </a:solidFill>
              </a:rPr>
              <a:t>judge the world</a:t>
            </a:r>
            <a:r>
              <a:rPr lang="en-US" sz="2400" b="1" dirty="0"/>
              <a:t>? And if the world is to be judged by </a:t>
            </a:r>
            <a:r>
              <a:rPr lang="en-US" sz="2400" b="1" dirty="0">
                <a:solidFill>
                  <a:schemeClr val="accent2"/>
                </a:solidFill>
              </a:rPr>
              <a:t>you</a:t>
            </a:r>
            <a:r>
              <a:rPr lang="en-US" sz="2400" b="1" dirty="0"/>
              <a:t>, are you incompetent to try trivial cases? </a:t>
            </a:r>
            <a:r>
              <a:rPr lang="en-US" sz="2400" b="1" dirty="0" smtClean="0"/>
              <a:t>Do </a:t>
            </a:r>
            <a:r>
              <a:rPr lang="en-US" sz="2400" b="1" dirty="0"/>
              <a:t>you not know that </a:t>
            </a:r>
            <a:r>
              <a:rPr lang="en-US" sz="2400" b="1" dirty="0">
                <a:solidFill>
                  <a:schemeClr val="accent2"/>
                </a:solidFill>
              </a:rPr>
              <a:t>we are to judge angels</a:t>
            </a:r>
            <a:r>
              <a:rPr lang="en-US" sz="2400" b="1" dirty="0" smtClean="0"/>
              <a:t>?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798997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02" y="609600"/>
            <a:ext cx="4342281" cy="5410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585815"/>
            <a:ext cx="4219963" cy="5257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52600" y="5843615"/>
            <a:ext cx="5638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>
                    <a:lumMod val="95000"/>
                  </a:schemeClr>
                </a:solidFill>
              </a:rPr>
              <a:t>Naked Bible Podcast</a:t>
            </a:r>
            <a:endParaRPr lang="en-US" sz="44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064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838200"/>
            <a:ext cx="8077200" cy="838200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Babel &amp; </a:t>
            </a:r>
            <a:r>
              <a:rPr lang="en-US" sz="4000" b="1" dirty="0" err="1" smtClean="0"/>
              <a:t>Deut</a:t>
            </a:r>
            <a:r>
              <a:rPr lang="en-US" sz="4000" b="1" dirty="0" smtClean="0"/>
              <a:t> 32:8-9:  What’s Up?</a:t>
            </a:r>
            <a:endParaRPr lang="en-US" sz="40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90600" y="1828800"/>
            <a:ext cx="7696200" cy="4572000"/>
          </a:xfrm>
        </p:spPr>
        <p:txBody>
          <a:bodyPr>
            <a:noAutofit/>
          </a:bodyPr>
          <a:lstStyle/>
          <a:p>
            <a:pPr marL="566737" indent="-457200"/>
            <a:r>
              <a:rPr lang="en-US" sz="3200" b="1" dirty="0" smtClean="0"/>
              <a:t>Nations </a:t>
            </a:r>
            <a:r>
              <a:rPr lang="en-US" sz="3200" b="1" dirty="0"/>
              <a:t>divided at tower of </a:t>
            </a:r>
            <a:r>
              <a:rPr lang="en-US" sz="3200" b="1" dirty="0">
                <a:solidFill>
                  <a:schemeClr val="tx2"/>
                </a:solidFill>
              </a:rPr>
              <a:t>Babel</a:t>
            </a:r>
          </a:p>
          <a:p>
            <a:pPr marL="566737" indent="-457200"/>
            <a:r>
              <a:rPr lang="en-US" sz="3200" b="1" dirty="0"/>
              <a:t>Nations = </a:t>
            </a:r>
            <a:r>
              <a:rPr lang="en-US" sz="3200" b="1" dirty="0">
                <a:solidFill>
                  <a:schemeClr val="tx2"/>
                </a:solidFill>
              </a:rPr>
              <a:t>Gen 10 </a:t>
            </a:r>
            <a:r>
              <a:rPr lang="en-US" sz="3200" b="1" dirty="0"/>
              <a:t>“Table of Nations”</a:t>
            </a:r>
          </a:p>
          <a:p>
            <a:pPr marL="566737" indent="-457200"/>
            <a:r>
              <a:rPr lang="en-US" sz="3200" b="1" dirty="0"/>
              <a:t>Israel </a:t>
            </a:r>
            <a:r>
              <a:rPr lang="en-US" sz="3200" b="1" dirty="0">
                <a:solidFill>
                  <a:schemeClr val="tx2"/>
                </a:solidFill>
              </a:rPr>
              <a:t>didn’t exist </a:t>
            </a:r>
            <a:r>
              <a:rPr lang="en-US" sz="3200" b="1" dirty="0"/>
              <a:t>at the time</a:t>
            </a:r>
          </a:p>
          <a:p>
            <a:pPr marL="566737" indent="-457200"/>
            <a:r>
              <a:rPr lang="en-US" sz="3200" b="1" dirty="0"/>
              <a:t>“sons of Israel” makes no sense.</a:t>
            </a:r>
          </a:p>
        </p:txBody>
      </p:sp>
    </p:spTree>
    <p:extLst>
      <p:ext uri="{BB962C8B-B14F-4D97-AF65-F5344CB8AC3E}">
        <p14:creationId xmlns:p14="http://schemas.microsoft.com/office/powerpoint/2010/main" val="1270630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609600"/>
            <a:ext cx="8077200" cy="838200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Babel &amp; </a:t>
            </a:r>
            <a:r>
              <a:rPr lang="en-US" sz="4000" b="1" dirty="0" err="1" smtClean="0"/>
              <a:t>Deut</a:t>
            </a:r>
            <a:r>
              <a:rPr lang="en-US" sz="4000" b="1" dirty="0" smtClean="0"/>
              <a:t> 32:8-9</a:t>
            </a:r>
            <a:endParaRPr lang="en-US" sz="40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14400" y="1600200"/>
            <a:ext cx="7772400" cy="48006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latin typeface="Calibri" pitchFamily="34" charset="0"/>
              </a:rPr>
              <a:t> Disinheriting of the nations (Gen 10)</a:t>
            </a:r>
          </a:p>
          <a:p>
            <a:r>
              <a:rPr lang="en-US" sz="3200" b="1" dirty="0" smtClean="0">
                <a:solidFill>
                  <a:schemeClr val="tx2"/>
                </a:solidFill>
                <a:latin typeface="Calibri" pitchFamily="34" charset="0"/>
              </a:rPr>
              <a:t> Not permanent</a:t>
            </a:r>
          </a:p>
          <a:p>
            <a:pPr lvl="1"/>
            <a:r>
              <a:rPr lang="en-US" sz="2800" b="1" dirty="0" smtClean="0">
                <a:latin typeface="Calibri" pitchFamily="34" charset="0"/>
              </a:rPr>
              <a:t>Genesis 12 = Call of Abram to create a new for Himself (His “portion” – Deut 32:9)</a:t>
            </a:r>
          </a:p>
          <a:p>
            <a:pPr lvl="1"/>
            <a:r>
              <a:rPr lang="en-US" sz="2800" b="1" dirty="0" smtClean="0">
                <a:latin typeface="Calibri" pitchFamily="34" charset="0"/>
              </a:rPr>
              <a:t>Promised seed / blessing (Gen 12:3)</a:t>
            </a:r>
          </a:p>
          <a:p>
            <a:pPr lvl="1"/>
            <a:r>
              <a:rPr lang="en-US" sz="2800" b="1" dirty="0" err="1" smtClean="0">
                <a:latin typeface="Calibri" pitchFamily="34" charset="0"/>
              </a:rPr>
              <a:t>Exod</a:t>
            </a:r>
            <a:r>
              <a:rPr lang="en-US" sz="2800" b="1" dirty="0" smtClean="0">
                <a:latin typeface="Calibri" pitchFamily="34" charset="0"/>
              </a:rPr>
              <a:t> 19:5-6 - “kingdom of priests” </a:t>
            </a:r>
          </a:p>
          <a:p>
            <a:pPr lvl="1"/>
            <a:r>
              <a:rPr lang="en-US" sz="2800" b="1" dirty="0" smtClean="0">
                <a:latin typeface="Calibri" pitchFamily="34" charset="0"/>
              </a:rPr>
              <a:t> Acts 17:24-27</a:t>
            </a:r>
          </a:p>
          <a:p>
            <a:r>
              <a:rPr lang="en-US" sz="3200" b="1" dirty="0" smtClean="0">
                <a:latin typeface="Calibri" pitchFamily="34" charset="0"/>
              </a:rPr>
              <a:t> Disaster of </a:t>
            </a:r>
            <a:r>
              <a:rPr lang="en-US" sz="3200" b="1" dirty="0" smtClean="0">
                <a:solidFill>
                  <a:schemeClr val="tx2"/>
                </a:solidFill>
                <a:latin typeface="Calibri" pitchFamily="34" charset="0"/>
              </a:rPr>
              <a:t>Psalm 82</a:t>
            </a:r>
          </a:p>
        </p:txBody>
      </p:sp>
    </p:spTree>
    <p:extLst>
      <p:ext uri="{BB962C8B-B14F-4D97-AF65-F5344CB8AC3E}">
        <p14:creationId xmlns:p14="http://schemas.microsoft.com/office/powerpoint/2010/main" val="1703374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685800"/>
            <a:ext cx="8077200" cy="889464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OT Cosmic Geography</a:t>
            </a:r>
            <a:endParaRPr lang="en-US" sz="40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14400" y="1828800"/>
            <a:ext cx="7772400" cy="4449763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US" sz="4000" b="1" dirty="0" smtClean="0">
                <a:latin typeface="Calibri" pitchFamily="34" charset="0"/>
              </a:rPr>
              <a:t> Explains a number of passages.</a:t>
            </a:r>
          </a:p>
          <a:p>
            <a:pPr marL="68580" indent="0">
              <a:buNone/>
            </a:pPr>
            <a:r>
              <a:rPr lang="en-US" sz="4000" b="1" dirty="0" smtClean="0">
                <a:latin typeface="Calibri" pitchFamily="34" charset="0"/>
              </a:rPr>
              <a:t> For example:</a:t>
            </a:r>
          </a:p>
          <a:p>
            <a:pPr marL="525780" indent="-457200"/>
            <a:endParaRPr lang="en-US" sz="3200" b="1" dirty="0" smtClean="0">
              <a:latin typeface="Calibri" pitchFamily="34" charset="0"/>
            </a:endParaRPr>
          </a:p>
          <a:p>
            <a:pPr lvl="1"/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hlinkClick r:id="rId3"/>
              </a:rPr>
              <a:t>Daniel 10:13, 20-21 </a:t>
            </a:r>
            <a:r>
              <a:rPr lang="en-US" sz="3200" b="1" dirty="0" smtClean="0">
                <a:latin typeface="Calibri" pitchFamily="34" charset="0"/>
              </a:rPr>
              <a:t>(cp. Dan 12:1)</a:t>
            </a:r>
          </a:p>
          <a:p>
            <a:pPr lvl="1"/>
            <a:r>
              <a:rPr lang="en-US" sz="3200" b="1" dirty="0" smtClean="0">
                <a:latin typeface="Calibri" pitchFamily="34" charset="0"/>
                <a:hlinkClick r:id="rId4"/>
              </a:rPr>
              <a:t>1 Sam 5:1-5</a:t>
            </a:r>
            <a:endParaRPr lang="en-US" sz="3200" b="1" dirty="0" smtClean="0">
              <a:latin typeface="Calibri" pitchFamily="34" charset="0"/>
            </a:endParaRPr>
          </a:p>
          <a:p>
            <a:pPr lvl="1"/>
            <a:r>
              <a:rPr lang="en-US" sz="3200" b="1" dirty="0" smtClean="0">
                <a:latin typeface="Calibri" pitchFamily="34" charset="0"/>
                <a:hlinkClick r:id="rId5"/>
              </a:rPr>
              <a:t>1 </a:t>
            </a:r>
            <a:r>
              <a:rPr lang="en-US" sz="3200" b="1" dirty="0">
                <a:latin typeface="Calibri" pitchFamily="34" charset="0"/>
                <a:hlinkClick r:id="rId5"/>
              </a:rPr>
              <a:t>Samuel 26:17-19</a:t>
            </a:r>
            <a:endParaRPr lang="en-US" sz="3200" b="1" dirty="0">
              <a:latin typeface="Calibri" pitchFamily="34" charset="0"/>
            </a:endParaRPr>
          </a:p>
          <a:p>
            <a:pPr lvl="1"/>
            <a:r>
              <a:rPr lang="en-US" sz="3200" b="1" dirty="0">
                <a:latin typeface="Calibri" pitchFamily="34" charset="0"/>
                <a:hlinkClick r:id="rId6"/>
              </a:rPr>
              <a:t>2 Kings </a:t>
            </a:r>
            <a:r>
              <a:rPr lang="en-US" sz="3200" b="1" dirty="0" smtClean="0">
                <a:latin typeface="Calibri" pitchFamily="34" charset="0"/>
                <a:hlinkClick r:id="rId6"/>
              </a:rPr>
              <a:t>5:17-19</a:t>
            </a:r>
            <a:endParaRPr lang="en-US" sz="3200" b="1" dirty="0" smtClean="0">
              <a:latin typeface="Calibri" pitchFamily="34" charset="0"/>
            </a:endParaRPr>
          </a:p>
          <a:p>
            <a:pPr lvl="1"/>
            <a:endParaRPr lang="en-US" b="1" dirty="0" smtClean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55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The Ministry of Jesus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r"/>
            <a:r>
              <a:rPr lang="en-US" sz="2800" b="1" dirty="0" smtClean="0">
                <a:latin typeface="+mj-lt"/>
              </a:rPr>
              <a:t> </a:t>
            </a:r>
            <a:r>
              <a:rPr lang="en-US" sz="2800" b="1" dirty="0">
                <a:solidFill>
                  <a:schemeClr val="accent2"/>
                </a:solidFill>
                <a:latin typeface="+mj-lt"/>
              </a:rPr>
              <a:t>I</a:t>
            </a:r>
            <a:r>
              <a:rPr lang="en-US" sz="2800" b="1" dirty="0" smtClean="0">
                <a:solidFill>
                  <a:schemeClr val="accent2"/>
                </a:solidFill>
                <a:latin typeface="+mj-lt"/>
              </a:rPr>
              <a:t>naugurating the kingdom</a:t>
            </a:r>
            <a:endParaRPr lang="en-US" sz="2800" b="1" dirty="0">
              <a:solidFill>
                <a:schemeClr val="accent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32619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"/>
            <a:ext cx="4419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4724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7086600" y="152400"/>
            <a:ext cx="990600" cy="609600"/>
          </a:xfrm>
          <a:prstGeom prst="ellipse">
            <a:avLst/>
          </a:prstGeom>
          <a:solidFill>
            <a:srgbClr val="FF0000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828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54" y="304800"/>
            <a:ext cx="8229599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5029200" y="838200"/>
            <a:ext cx="1676400" cy="609600"/>
          </a:xfrm>
          <a:prstGeom prst="ellipse">
            <a:avLst/>
          </a:prstGeom>
          <a:solidFill>
            <a:srgbClr val="FF0000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581400" y="571500"/>
            <a:ext cx="1295400" cy="1752600"/>
          </a:xfrm>
          <a:prstGeom prst="ellipse">
            <a:avLst/>
          </a:prstGeom>
          <a:solidFill>
            <a:srgbClr val="FFFF00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216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Custom 7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934B21"/>
      </a:hlink>
      <a:folHlink>
        <a:srgbClr val="C2A874"/>
      </a:folHlink>
    </a:clrScheme>
    <a:fontScheme name="Custom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397</TotalTime>
  <Words>1023</Words>
  <Application>Microsoft Office PowerPoint</Application>
  <PresentationFormat>On-screen Show (4:3)</PresentationFormat>
  <Paragraphs>154</Paragraphs>
  <Slides>36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Austin</vt:lpstr>
      <vt:lpstr>Supernatural Worldview of the Bible</vt:lpstr>
      <vt:lpstr>Babel (Gen 11; Deut 32:8-9)</vt:lpstr>
      <vt:lpstr>Sons of God or Sons of Israel?</vt:lpstr>
      <vt:lpstr>Babel &amp; Deut 32:8-9:  What’s Up?</vt:lpstr>
      <vt:lpstr>Babel &amp; Deut 32:8-9</vt:lpstr>
      <vt:lpstr>OT Cosmic Geography</vt:lpstr>
      <vt:lpstr>The Ministry of Jesus</vt:lpstr>
      <vt:lpstr>PowerPoint Presentation</vt:lpstr>
      <vt:lpstr>PowerPoint Presentation</vt:lpstr>
      <vt:lpstr>PowerPoint Presentation</vt:lpstr>
      <vt:lpstr>PowerPoint Presentation</vt:lpstr>
      <vt:lpstr>Bashan</vt:lpstr>
      <vt:lpstr>Jesus &amp; Cosmic Geography</vt:lpstr>
      <vt:lpstr>Jesus &amp; Cosmic Geography</vt:lpstr>
      <vt:lpstr>Jesus &amp; Cosmic Geography</vt:lpstr>
      <vt:lpstr>Jesus &amp; Cosmic Geography</vt:lpstr>
      <vt:lpstr>Jesus &amp; Cosmic Geography</vt:lpstr>
      <vt:lpstr>Jesus &amp; Cosmic Geography</vt:lpstr>
      <vt:lpstr>Acts - Cosmic Geography</vt:lpstr>
      <vt:lpstr>Acts - Cosmic Geography</vt:lpstr>
      <vt:lpstr>Acts - Cosmic Geography</vt:lpstr>
      <vt:lpstr>Acts - Cosmic Geography</vt:lpstr>
      <vt:lpstr>PowerPoint Presentation</vt:lpstr>
      <vt:lpstr>NT Cosmic Geography: Acts 2</vt:lpstr>
      <vt:lpstr>NT Cosmic Geography</vt:lpstr>
      <vt:lpstr> Paul - Cosmic Geography</vt:lpstr>
      <vt:lpstr>PowerPoint Presentation</vt:lpstr>
      <vt:lpstr>Paul – Cosmic Geography</vt:lpstr>
      <vt:lpstr>Believer’s Destiny – Cosmic Geography</vt:lpstr>
      <vt:lpstr>Sons and Daughters of God</vt:lpstr>
      <vt:lpstr>Over the Nations</vt:lpstr>
      <vt:lpstr>Over the Nations</vt:lpstr>
      <vt:lpstr>Over the Nations</vt:lpstr>
      <vt:lpstr>Over the Nations</vt:lpstr>
      <vt:lpstr>PowerPoint Presentation</vt:lpstr>
      <vt:lpstr>PowerPoint Presentation</vt:lpstr>
    </vt:vector>
  </TitlesOfParts>
  <Company>Logos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What’s the Problem?</dc:title>
  <dc:creator>Michael Heiser</dc:creator>
  <cp:lastModifiedBy>Michael Heiser</cp:lastModifiedBy>
  <cp:revision>89</cp:revision>
  <dcterms:created xsi:type="dcterms:W3CDTF">2018-02-08T23:39:24Z</dcterms:created>
  <dcterms:modified xsi:type="dcterms:W3CDTF">2018-09-08T16:43:44Z</dcterms:modified>
</cp:coreProperties>
</file>